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76" r:id="rId3"/>
    <p:sldId id="278" r:id="rId4"/>
    <p:sldId id="280" r:id="rId5"/>
    <p:sldId id="282" r:id="rId6"/>
    <p:sldId id="284" r:id="rId7"/>
    <p:sldId id="286" r:id="rId8"/>
    <p:sldId id="291" r:id="rId9"/>
    <p:sldId id="289" r:id="rId10"/>
    <p:sldId id="290" r:id="rId11"/>
    <p:sldId id="287" r:id="rId12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98F1"/>
    <a:srgbClr val="3082CE"/>
    <a:srgbClr val="2384CC"/>
    <a:srgbClr val="55A8FF"/>
    <a:srgbClr val="457AC7"/>
    <a:srgbClr val="3D7FCF"/>
    <a:srgbClr val="3B75F5"/>
    <a:srgbClr val="1B64A1"/>
    <a:srgbClr val="2B8CDC"/>
    <a:srgbClr val="2E8E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660" autoAdjust="0"/>
  </p:normalViewPr>
  <p:slideViewPr>
    <p:cSldViewPr snapToGrid="0">
      <p:cViewPr varScale="1">
        <p:scale>
          <a:sx n="122" d="100"/>
          <a:sy n="122" d="100"/>
        </p:scale>
        <p:origin x="90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53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01C6D-1D39-4A15-8DDE-5B0264399C20}" type="datetimeFigureOut">
              <a:rPr lang="de-CH" smtClean="0"/>
              <a:t>05.05.2020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152DF-5F26-4B8A-AF64-41A3B72A83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5144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C5E78-9793-406C-84EB-4A1E96FE5209}" type="datetimeFigureOut">
              <a:rPr lang="de-CH" smtClean="0"/>
              <a:t>05.05.2020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44E19-A7C1-4F52-AFDB-E72F2B8EFEF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82788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44E19-A7C1-4F52-AFDB-E72F2B8EFEF3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1462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44E19-A7C1-4F52-AFDB-E72F2B8EFEF3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5489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44E19-A7C1-4F52-AFDB-E72F2B8EFEF3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6805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44E19-A7C1-4F52-AFDB-E72F2B8EFEF3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0024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44E19-A7C1-4F52-AFDB-E72F2B8EFEF3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5310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44E19-A7C1-4F52-AFDB-E72F2B8EFEF3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0964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F180-0138-47AC-84C0-20EE69AD6326}" type="datetime1">
              <a:rPr lang="de-CH" smtClean="0"/>
              <a:t>05.05.2020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8847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00C7-820C-450E-9AAB-8B0E3C1BDDEB}" type="datetime1">
              <a:rPr lang="de-CH" smtClean="0"/>
              <a:t>05.05.2020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081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46C4-0468-4413-B1BC-B4E0BD5CE8DB}" type="datetime1">
              <a:rPr lang="de-CH" smtClean="0"/>
              <a:t>05.05.2020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790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6C42E-C2E1-41CC-99F4-1D233AEC3C5A}" type="datetime1">
              <a:rPr lang="de-CH" smtClean="0"/>
              <a:t>05.05.2020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2784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D4020-27E9-40F8-98D4-2AA46F102520}" type="datetime1">
              <a:rPr lang="de-CH" smtClean="0"/>
              <a:t>05.05.2020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91389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F093-CB71-4BBA-9DEB-D900AD54B349}" type="datetime1">
              <a:rPr lang="de-CH" smtClean="0"/>
              <a:t>05.05.2020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6353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B814-5AC3-4C4E-AD71-17EAA33324C6}" type="datetime1">
              <a:rPr lang="de-CH" smtClean="0"/>
              <a:t>05.05.2020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63819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6CF0-F305-41C9-A5F2-4417B01E0450}" type="datetime1">
              <a:rPr lang="de-CH" smtClean="0"/>
              <a:t>05.05.2020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588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11E45-4109-4115-9FAD-755C472191BF}" type="datetime1">
              <a:rPr lang="de-CH" smtClean="0"/>
              <a:t>05.05.2020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0756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432" b="89307"/>
          <a:stretch/>
        </p:blipFill>
        <p:spPr>
          <a:xfrm>
            <a:off x="-2458" y="6243208"/>
            <a:ext cx="12194457" cy="6495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6000" y="1580400"/>
            <a:ext cx="10515600" cy="4674955"/>
          </a:xfrm>
        </p:spPr>
        <p:txBody>
          <a:bodyPr/>
          <a:lstStyle>
            <a:lvl1pPr marL="111600" indent="0">
              <a:lnSpc>
                <a:spcPct val="120000"/>
              </a:lnSpc>
              <a:spcBef>
                <a:spcPts val="500"/>
              </a:spcBef>
              <a:buFontTx/>
              <a:buNone/>
              <a:defRPr b="1"/>
            </a:lvl1pPr>
            <a:lvl2pPr marL="719138" indent="-261938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2pPr>
            <a:lvl3pPr marL="987425" indent="-268288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100"/>
            </a:lvl3pPr>
            <a:lvl4pPr marL="1257300" indent="-269875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4pPr>
            <a:lvl5pPr marL="1527175" indent="-269875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DD720-BF2E-4EDF-84E4-A2E0BE9E21C2}" type="datetime1">
              <a:rPr lang="de-CH" smtClean="0"/>
              <a:t>05.05.2020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 descr="36441435_s"/>
          <p:cNvPicPr/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7000"/>
                    </a14:imgEffect>
                    <a14:imgEffect>
                      <a14:saturation sat="80000"/>
                    </a14:imgEffect>
                    <a14:imgEffect>
                      <a14:brightnessContrast bright="15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903" b="20067"/>
          <a:stretch/>
        </p:blipFill>
        <p:spPr bwMode="auto">
          <a:xfrm>
            <a:off x="0" y="0"/>
            <a:ext cx="12192000" cy="1268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 userDrawn="1"/>
        </p:nvSpPr>
        <p:spPr>
          <a:xfrm>
            <a:off x="13870" y="68243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b="1" dirty="0" smtClean="0">
              <a:solidFill>
                <a:schemeClr val="bg1"/>
              </a:solidFill>
            </a:endParaRPr>
          </a:p>
          <a:p>
            <a:pPr lvl="2"/>
            <a:r>
              <a:rPr lang="de-CH" sz="4000" b="1" dirty="0" smtClean="0">
                <a:solidFill>
                  <a:schemeClr val="bg1"/>
                </a:solidFill>
              </a:rPr>
              <a:t>COVID-19-Stundung</a:t>
            </a:r>
            <a:endParaRPr lang="de-CH" sz="4000" b="1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 userDrawn="1"/>
        </p:nvSpPr>
        <p:spPr>
          <a:xfrm>
            <a:off x="10284542" y="6312457"/>
            <a:ext cx="19074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7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HOLENSTEIN</a:t>
            </a:r>
          </a:p>
          <a:p>
            <a:pPr algn="ctr"/>
            <a:r>
              <a:rPr lang="de-CH" sz="800" dirty="0">
                <a:solidFill>
                  <a:schemeClr val="bg1"/>
                </a:solidFill>
                <a:latin typeface="Humnst777 BT" panose="020B0603030504020204" pitchFamily="34" charset="0"/>
              </a:rPr>
              <a:t>R E C H T S A N W Ä L T </a:t>
            </a:r>
            <a:r>
              <a:rPr lang="de-CH" sz="8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E</a:t>
            </a:r>
            <a:endParaRPr lang="de-CH" sz="800" dirty="0">
              <a:solidFill>
                <a:schemeClr val="bg1"/>
              </a:solidFill>
              <a:latin typeface="Humnst777 BT" panose="020B0603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583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6000" y="1580400"/>
            <a:ext cx="10515600" cy="4674955"/>
          </a:xfrm>
        </p:spPr>
        <p:txBody>
          <a:bodyPr/>
          <a:lstStyle>
            <a:lvl1pPr marL="111600" indent="0">
              <a:lnSpc>
                <a:spcPct val="120000"/>
              </a:lnSpc>
              <a:spcBef>
                <a:spcPts val="500"/>
              </a:spcBef>
              <a:buFontTx/>
              <a:buNone/>
              <a:defRPr b="1"/>
            </a:lvl1pPr>
            <a:lvl2pPr marL="719138" indent="-261938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2pPr>
            <a:lvl3pPr marL="987425" indent="-268288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100"/>
            </a:lvl3pPr>
            <a:lvl4pPr marL="1257300" indent="-269875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4pPr>
            <a:lvl5pPr marL="1527175" indent="-269875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C265-E687-4CC4-A985-C3A600795B3D}" type="datetime1">
              <a:rPr lang="de-CH" smtClean="0"/>
              <a:t>05.05.2020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 descr="36441435_s"/>
          <p:cNvPicPr/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7000"/>
                    </a14:imgEffect>
                    <a14:imgEffect>
                      <a14:saturation sat="80000"/>
                    </a14:imgEffect>
                    <a14:imgEffect>
                      <a14:brightnessContrast bright="15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903" b="20067"/>
          <a:stretch/>
        </p:blipFill>
        <p:spPr bwMode="auto">
          <a:xfrm>
            <a:off x="0" y="0"/>
            <a:ext cx="12192000" cy="1268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 userDrawn="1"/>
        </p:nvSpPr>
        <p:spPr>
          <a:xfrm>
            <a:off x="13870" y="68243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b="1" dirty="0" smtClean="0">
              <a:solidFill>
                <a:schemeClr val="bg1"/>
              </a:solidFill>
            </a:endParaRPr>
          </a:p>
          <a:p>
            <a:pPr lvl="2"/>
            <a:r>
              <a:rPr lang="de-CH" sz="4000" b="1" dirty="0" smtClean="0">
                <a:solidFill>
                  <a:schemeClr val="bg1"/>
                </a:solidFill>
              </a:rPr>
              <a:t>IV. Nachlassverfahren (Überblick)</a:t>
            </a:r>
            <a:endParaRPr lang="de-CH" sz="4000" b="1" dirty="0">
              <a:solidFill>
                <a:schemeClr val="bg1"/>
              </a:solidFill>
            </a:endParaRPr>
          </a:p>
        </p:txBody>
      </p:sp>
      <p:pic>
        <p:nvPicPr>
          <p:cNvPr id="9" name="Inhaltsplatzhalter 1"/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432" b="89307"/>
          <a:stretch/>
        </p:blipFill>
        <p:spPr>
          <a:xfrm>
            <a:off x="-2458" y="6243208"/>
            <a:ext cx="12194457" cy="64951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9"/>
          <p:cNvSpPr txBox="1"/>
          <p:nvPr userDrawn="1"/>
        </p:nvSpPr>
        <p:spPr>
          <a:xfrm>
            <a:off x="10284542" y="6312457"/>
            <a:ext cx="19074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7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HOLENSTEIN</a:t>
            </a:r>
          </a:p>
          <a:p>
            <a:pPr algn="ctr"/>
            <a:r>
              <a:rPr lang="de-CH" sz="800" dirty="0">
                <a:solidFill>
                  <a:schemeClr val="bg1"/>
                </a:solidFill>
                <a:latin typeface="Humnst777 BT" panose="020B0603030504020204" pitchFamily="34" charset="0"/>
              </a:rPr>
              <a:t>R E C H T S A N W Ä L T </a:t>
            </a:r>
            <a:r>
              <a:rPr lang="de-CH" sz="8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E</a:t>
            </a:r>
            <a:endParaRPr lang="de-CH" sz="800" dirty="0">
              <a:solidFill>
                <a:schemeClr val="bg1"/>
              </a:solidFill>
              <a:latin typeface="Humnst777 BT" panose="020B0603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217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6000" y="1580400"/>
            <a:ext cx="10515600" cy="4674955"/>
          </a:xfrm>
        </p:spPr>
        <p:txBody>
          <a:bodyPr/>
          <a:lstStyle>
            <a:lvl1pPr marL="111600" indent="0">
              <a:lnSpc>
                <a:spcPct val="120000"/>
              </a:lnSpc>
              <a:spcBef>
                <a:spcPts val="500"/>
              </a:spcBef>
              <a:buFontTx/>
              <a:buNone/>
              <a:defRPr b="1"/>
            </a:lvl1pPr>
            <a:lvl2pPr marL="719138" indent="-261938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2pPr>
            <a:lvl3pPr marL="987425" indent="-268288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100"/>
            </a:lvl3pPr>
            <a:lvl4pPr marL="1257300" indent="-269875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4pPr>
            <a:lvl5pPr marL="1527175" indent="-269875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F17A-2B3E-47F1-82F5-FFA1114D128A}" type="datetime1">
              <a:rPr lang="de-CH" smtClean="0"/>
              <a:t>05.05.2020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 descr="36441435_s"/>
          <p:cNvPicPr/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7000"/>
                    </a14:imgEffect>
                    <a14:imgEffect>
                      <a14:saturation sat="80000"/>
                    </a14:imgEffect>
                    <a14:imgEffect>
                      <a14:brightnessContrast bright="15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903" b="20067"/>
          <a:stretch/>
        </p:blipFill>
        <p:spPr bwMode="auto">
          <a:xfrm>
            <a:off x="0" y="0"/>
            <a:ext cx="12192000" cy="1268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 userDrawn="1"/>
        </p:nvSpPr>
        <p:spPr>
          <a:xfrm>
            <a:off x="13870" y="68243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b="1" dirty="0" smtClean="0">
              <a:solidFill>
                <a:schemeClr val="bg1"/>
              </a:solidFill>
            </a:endParaRPr>
          </a:p>
          <a:p>
            <a:pPr lvl="2"/>
            <a:r>
              <a:rPr lang="de-CH" sz="4000" b="1" dirty="0" smtClean="0">
                <a:solidFill>
                  <a:schemeClr val="bg1"/>
                </a:solidFill>
              </a:rPr>
              <a:t>V. Konkursaufschub (Art. 725a OR)</a:t>
            </a:r>
            <a:endParaRPr lang="de-CH" sz="4000" b="1" dirty="0">
              <a:solidFill>
                <a:schemeClr val="bg1"/>
              </a:solidFill>
            </a:endParaRPr>
          </a:p>
        </p:txBody>
      </p:sp>
      <p:pic>
        <p:nvPicPr>
          <p:cNvPr id="9" name="Inhaltsplatzhalter 1"/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432" b="89307"/>
          <a:stretch/>
        </p:blipFill>
        <p:spPr>
          <a:xfrm>
            <a:off x="-2458" y="6243208"/>
            <a:ext cx="12194457" cy="64951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9"/>
          <p:cNvSpPr txBox="1"/>
          <p:nvPr userDrawn="1"/>
        </p:nvSpPr>
        <p:spPr>
          <a:xfrm>
            <a:off x="10284542" y="6312457"/>
            <a:ext cx="19074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7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HOLENSTEIN</a:t>
            </a:r>
          </a:p>
          <a:p>
            <a:pPr algn="ctr"/>
            <a:r>
              <a:rPr lang="de-CH" sz="800" dirty="0">
                <a:solidFill>
                  <a:schemeClr val="bg1"/>
                </a:solidFill>
                <a:latin typeface="Humnst777 BT" panose="020B0603030504020204" pitchFamily="34" charset="0"/>
              </a:rPr>
              <a:t>R E C H T S A N W Ä L T </a:t>
            </a:r>
            <a:r>
              <a:rPr lang="de-CH" sz="8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E</a:t>
            </a:r>
            <a:endParaRPr lang="de-CH" sz="800" dirty="0">
              <a:solidFill>
                <a:schemeClr val="bg1"/>
              </a:solidFill>
              <a:latin typeface="Humnst777 BT" panose="020B0603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503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6000" y="1580400"/>
            <a:ext cx="10515600" cy="4674955"/>
          </a:xfrm>
        </p:spPr>
        <p:txBody>
          <a:bodyPr/>
          <a:lstStyle>
            <a:lvl1pPr marL="111600" indent="0">
              <a:lnSpc>
                <a:spcPct val="120000"/>
              </a:lnSpc>
              <a:spcBef>
                <a:spcPts val="500"/>
              </a:spcBef>
              <a:buFontTx/>
              <a:buNone/>
              <a:defRPr b="1"/>
            </a:lvl1pPr>
            <a:lvl2pPr marL="719138" indent="-261938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2pPr>
            <a:lvl3pPr marL="987425" indent="-268288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100"/>
            </a:lvl3pPr>
            <a:lvl4pPr marL="1257300" indent="-269875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4pPr>
            <a:lvl5pPr marL="1527175" indent="-269875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6113-1B4D-4983-B325-21211C5B2893}" type="datetime1">
              <a:rPr lang="de-CH" smtClean="0"/>
              <a:t>05.05.2020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 descr="36441435_s"/>
          <p:cNvPicPr/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7000"/>
                    </a14:imgEffect>
                    <a14:imgEffect>
                      <a14:saturation sat="80000"/>
                    </a14:imgEffect>
                    <a14:imgEffect>
                      <a14:brightnessContrast bright="15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903" b="20067"/>
          <a:stretch/>
        </p:blipFill>
        <p:spPr bwMode="auto">
          <a:xfrm>
            <a:off x="0" y="0"/>
            <a:ext cx="12192000" cy="1268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 userDrawn="1"/>
        </p:nvSpPr>
        <p:spPr>
          <a:xfrm>
            <a:off x="13870" y="68243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b="1" dirty="0" smtClean="0">
              <a:solidFill>
                <a:schemeClr val="bg1"/>
              </a:solidFill>
            </a:endParaRPr>
          </a:p>
          <a:p>
            <a:pPr lvl="2"/>
            <a:r>
              <a:rPr lang="de-CH" sz="4000" b="1" dirty="0" smtClean="0">
                <a:solidFill>
                  <a:schemeClr val="bg1"/>
                </a:solidFill>
              </a:rPr>
              <a:t>VI. Rolle des Sachwalters in der COVID-19-Stundung</a:t>
            </a:r>
            <a:endParaRPr lang="de-CH" sz="4000" b="1" dirty="0">
              <a:solidFill>
                <a:schemeClr val="bg1"/>
              </a:solidFill>
            </a:endParaRPr>
          </a:p>
        </p:txBody>
      </p:sp>
      <p:pic>
        <p:nvPicPr>
          <p:cNvPr id="9" name="Inhaltsplatzhalter 1"/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432" b="89307"/>
          <a:stretch/>
        </p:blipFill>
        <p:spPr>
          <a:xfrm>
            <a:off x="-2458" y="6243208"/>
            <a:ext cx="12194457" cy="64951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9"/>
          <p:cNvSpPr txBox="1"/>
          <p:nvPr userDrawn="1"/>
        </p:nvSpPr>
        <p:spPr>
          <a:xfrm>
            <a:off x="10284542" y="6312457"/>
            <a:ext cx="19074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7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HOLENSTEIN</a:t>
            </a:r>
          </a:p>
          <a:p>
            <a:pPr algn="ctr"/>
            <a:r>
              <a:rPr lang="de-CH" sz="800" dirty="0">
                <a:solidFill>
                  <a:schemeClr val="bg1"/>
                </a:solidFill>
                <a:latin typeface="Humnst777 BT" panose="020B0603030504020204" pitchFamily="34" charset="0"/>
              </a:rPr>
              <a:t>R E C H T S A N W Ä L T </a:t>
            </a:r>
            <a:r>
              <a:rPr lang="de-CH" sz="8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E</a:t>
            </a:r>
            <a:endParaRPr lang="de-CH" sz="800" dirty="0">
              <a:solidFill>
                <a:schemeClr val="bg1"/>
              </a:solidFill>
              <a:latin typeface="Humnst777 BT" panose="020B0603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044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6000" y="1580400"/>
            <a:ext cx="10515600" cy="4674955"/>
          </a:xfrm>
        </p:spPr>
        <p:txBody>
          <a:bodyPr/>
          <a:lstStyle>
            <a:lvl1pPr marL="111600" indent="0">
              <a:lnSpc>
                <a:spcPct val="120000"/>
              </a:lnSpc>
              <a:spcBef>
                <a:spcPts val="500"/>
              </a:spcBef>
              <a:buFontTx/>
              <a:buNone/>
              <a:defRPr b="1"/>
            </a:lvl1pPr>
            <a:lvl2pPr marL="719138" indent="-261938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2pPr>
            <a:lvl3pPr marL="987425" indent="-268288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100"/>
            </a:lvl3pPr>
            <a:lvl4pPr marL="1257300" indent="-269875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4pPr>
            <a:lvl5pPr marL="1527175" indent="-269875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08F5-A106-472F-AFA3-BDB9342A9F6E}" type="datetime1">
              <a:rPr lang="de-CH" smtClean="0"/>
              <a:t>05.05.2020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 descr="36441435_s"/>
          <p:cNvPicPr/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7000"/>
                    </a14:imgEffect>
                    <a14:imgEffect>
                      <a14:saturation sat="80000"/>
                    </a14:imgEffect>
                    <a14:imgEffect>
                      <a14:brightnessContrast bright="15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903" b="20067"/>
          <a:stretch/>
        </p:blipFill>
        <p:spPr bwMode="auto">
          <a:xfrm>
            <a:off x="0" y="0"/>
            <a:ext cx="12192000" cy="1268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nhaltsplatzhalter 1"/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432" b="89307"/>
          <a:stretch/>
        </p:blipFill>
        <p:spPr>
          <a:xfrm>
            <a:off x="-2458" y="6243208"/>
            <a:ext cx="12194457" cy="64951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9"/>
          <p:cNvSpPr txBox="1"/>
          <p:nvPr userDrawn="1"/>
        </p:nvSpPr>
        <p:spPr>
          <a:xfrm>
            <a:off x="10284542" y="6312457"/>
            <a:ext cx="19074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7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HOLENSTEIN</a:t>
            </a:r>
          </a:p>
          <a:p>
            <a:pPr algn="ctr"/>
            <a:r>
              <a:rPr lang="de-CH" sz="800" dirty="0">
                <a:solidFill>
                  <a:schemeClr val="bg1"/>
                </a:solidFill>
                <a:latin typeface="Humnst777 BT" panose="020B0603030504020204" pitchFamily="34" charset="0"/>
              </a:rPr>
              <a:t>R E C H T S A N W Ä L T </a:t>
            </a:r>
            <a:r>
              <a:rPr lang="de-CH" sz="8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E</a:t>
            </a:r>
            <a:endParaRPr lang="de-CH" sz="800" dirty="0">
              <a:solidFill>
                <a:schemeClr val="bg1"/>
              </a:solidFill>
              <a:latin typeface="Humnst777 BT" panose="020B0603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765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432" b="89307"/>
          <a:stretch/>
        </p:blipFill>
        <p:spPr>
          <a:xfrm>
            <a:off x="-2458" y="6243208"/>
            <a:ext cx="12194457" cy="6495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6000" y="1580400"/>
            <a:ext cx="10515600" cy="4674955"/>
          </a:xfrm>
        </p:spPr>
        <p:txBody>
          <a:bodyPr/>
          <a:lstStyle>
            <a:lvl1pPr marL="111600" indent="0">
              <a:lnSpc>
                <a:spcPct val="120000"/>
              </a:lnSpc>
              <a:spcBef>
                <a:spcPts val="500"/>
              </a:spcBef>
              <a:buFontTx/>
              <a:buNone/>
              <a:defRPr b="1"/>
            </a:lvl1pPr>
            <a:lvl2pPr marL="719138" indent="-261938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2pPr>
            <a:lvl3pPr marL="987425" indent="-268288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100"/>
            </a:lvl3pPr>
            <a:lvl4pPr marL="1257300" indent="-269875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4pPr>
            <a:lvl5pPr marL="1527175" indent="-269875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DD720-BF2E-4EDF-84E4-A2E0BE9E21C2}" type="datetime1">
              <a:rPr lang="de-CH" smtClean="0"/>
              <a:t>05.05.2020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 descr="36441435_s"/>
          <p:cNvPicPr/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7000"/>
                    </a14:imgEffect>
                    <a14:imgEffect>
                      <a14:saturation sat="80000"/>
                    </a14:imgEffect>
                    <a14:imgEffect>
                      <a14:brightnessContrast bright="15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903" b="20067"/>
          <a:stretch/>
        </p:blipFill>
        <p:spPr bwMode="auto">
          <a:xfrm>
            <a:off x="0" y="0"/>
            <a:ext cx="12192000" cy="1268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 userDrawn="1"/>
        </p:nvSpPr>
        <p:spPr>
          <a:xfrm>
            <a:off x="24492" y="-191376"/>
            <a:ext cx="1188965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2" algn="l"/>
            <a:endParaRPr lang="de-CH" sz="3600" b="1" dirty="0" smtClean="0">
              <a:solidFill>
                <a:schemeClr val="bg1"/>
              </a:solidFill>
            </a:endParaRPr>
          </a:p>
          <a:p>
            <a:pPr lvl="2" algn="l"/>
            <a:r>
              <a:rPr lang="de-CH" sz="3600" b="1" dirty="0" smtClean="0">
                <a:solidFill>
                  <a:schemeClr val="bg1"/>
                </a:solidFill>
              </a:rPr>
              <a:t>VI. COVID-19-Stundung - Die Rolle des Nachlassgerichts</a:t>
            </a:r>
            <a:endParaRPr lang="de-CH" sz="3600" b="1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 userDrawn="1"/>
        </p:nvSpPr>
        <p:spPr>
          <a:xfrm>
            <a:off x="10284542" y="6312457"/>
            <a:ext cx="19074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7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HOLENSTEIN</a:t>
            </a:r>
          </a:p>
          <a:p>
            <a:pPr algn="ctr"/>
            <a:r>
              <a:rPr lang="de-CH" sz="800" dirty="0">
                <a:solidFill>
                  <a:schemeClr val="bg1"/>
                </a:solidFill>
                <a:latin typeface="Humnst777 BT" panose="020B0603030504020204" pitchFamily="34" charset="0"/>
              </a:rPr>
              <a:t>R E C H T S A N W Ä L T </a:t>
            </a:r>
            <a:r>
              <a:rPr lang="de-CH" sz="8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E</a:t>
            </a:r>
            <a:endParaRPr lang="de-CH" sz="800" dirty="0">
              <a:solidFill>
                <a:schemeClr val="bg1"/>
              </a:solidFill>
              <a:latin typeface="Humnst777 BT" panose="020B0603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313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95E3-53FE-4699-87A3-7973CE158527}" type="datetime1">
              <a:rPr lang="de-CH" smtClean="0"/>
              <a:t>05.05.2020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7192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35E9-2FFC-4252-A974-0A1BE7F1B3CB}" type="datetime1">
              <a:rPr lang="de-CH" smtClean="0"/>
              <a:t>05.05.2020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0605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95E3-53FE-4699-87A3-7973CE158527}" type="datetime1">
              <a:rPr lang="de-CH" smtClean="0"/>
              <a:t>05.05.2020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D420A-600E-4F81-9ABD-C2439311187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5831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36441435_s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7000"/>
                    </a14:imgEffect>
                    <a14:imgEffect>
                      <a14:saturation sat="80000"/>
                    </a14:imgEffect>
                    <a14:imgEffect>
                      <a14:brightnessContrast bright="15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66078" r="-297" b="6964"/>
          <a:stretch/>
        </p:blipFill>
        <p:spPr bwMode="auto">
          <a:xfrm>
            <a:off x="-2457" y="0"/>
            <a:ext cx="12228321" cy="17967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nhaltsplatzhalter 1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" t="126" r="4369" b="85635"/>
          <a:stretch/>
        </p:blipFill>
        <p:spPr>
          <a:xfrm>
            <a:off x="-2457" y="5759117"/>
            <a:ext cx="12194457" cy="109888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9"/>
          <p:cNvSpPr txBox="1"/>
          <p:nvPr/>
        </p:nvSpPr>
        <p:spPr>
          <a:xfrm>
            <a:off x="5028747" y="6070031"/>
            <a:ext cx="2126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HOLENSTEIN</a:t>
            </a:r>
          </a:p>
          <a:p>
            <a:pPr algn="ctr"/>
            <a:r>
              <a:rPr lang="de-CH" sz="1000" dirty="0">
                <a:solidFill>
                  <a:schemeClr val="bg1"/>
                </a:solidFill>
                <a:latin typeface="Humnst777 BT" panose="020B0603030504020204" pitchFamily="34" charset="0"/>
              </a:rPr>
              <a:t>R E C H T S A N W Ä L T </a:t>
            </a:r>
            <a:r>
              <a:rPr lang="de-CH" sz="10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E</a:t>
            </a:r>
            <a:endParaRPr lang="de-CH" sz="1000" dirty="0">
              <a:solidFill>
                <a:schemeClr val="bg1"/>
              </a:solidFill>
              <a:latin typeface="Humnst777 BT" panose="020B0603030504020204" pitchFamily="34" charset="0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929581" y="1890036"/>
            <a:ext cx="9144000" cy="150898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de-CH" altLang="de-DE" sz="4400" b="1" dirty="0" smtClean="0">
                <a:latin typeface="+mn-lt"/>
              </a:rPr>
              <a:t>Die neue COVID-19-Stundung</a:t>
            </a:r>
            <a:r>
              <a:rPr lang="de-CH" altLang="de-DE" sz="4000" b="1" dirty="0" smtClean="0">
                <a:latin typeface="+mn-lt"/>
              </a:rPr>
              <a:t/>
            </a:r>
            <a:br>
              <a:rPr lang="de-CH" altLang="de-DE" sz="4000" b="1" dirty="0" smtClean="0">
                <a:latin typeface="+mn-lt"/>
              </a:rPr>
            </a:br>
            <a:endParaRPr lang="de-CH" sz="3600" b="1" dirty="0">
              <a:latin typeface="+mn-lt"/>
            </a:endParaRP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45909" y="3311301"/>
            <a:ext cx="8622632" cy="2720165"/>
          </a:xfrm>
        </p:spPr>
        <p:txBody>
          <a:bodyPr>
            <a:normAutofit/>
          </a:bodyPr>
          <a:lstStyle/>
          <a:p>
            <a:pPr algn="l" eaLnBrk="1" hangingPunct="1"/>
            <a:endParaRPr lang="de-CH" altLang="de-DE" sz="1800" dirty="0" smtClean="0">
              <a:solidFill>
                <a:schemeClr val="tx1"/>
              </a:solidFill>
            </a:endParaRPr>
          </a:p>
          <a:p>
            <a:pPr algn="l"/>
            <a:r>
              <a:rPr lang="de-CH" altLang="de-DE" sz="3200" dirty="0" smtClean="0"/>
              <a:t>Franco Lorandi, Prof</a:t>
            </a:r>
            <a:r>
              <a:rPr lang="de-CH" altLang="de-DE" sz="3200" dirty="0"/>
              <a:t>. Dr</a:t>
            </a:r>
            <a:r>
              <a:rPr lang="de-CH" altLang="de-DE" sz="3200" dirty="0" smtClean="0"/>
              <a:t>., RA, LL.M.</a:t>
            </a:r>
            <a:endParaRPr lang="de-CH" altLang="de-DE" sz="3200" dirty="0"/>
          </a:p>
          <a:p>
            <a:pPr algn="l" eaLnBrk="1" hangingPunct="1"/>
            <a:r>
              <a:rPr lang="de-CH" altLang="de-DE" dirty="0" smtClean="0">
                <a:solidFill>
                  <a:schemeClr val="tx1"/>
                </a:solidFill>
              </a:rPr>
              <a:t>Holenstein Rechtsanwälte </a:t>
            </a:r>
            <a:r>
              <a:rPr lang="de-CH" altLang="de-DE" dirty="0" smtClean="0">
                <a:solidFill>
                  <a:schemeClr val="tx1"/>
                </a:solidFill>
              </a:rPr>
              <a:t>AG, Zürich</a:t>
            </a:r>
            <a:endParaRPr lang="de-CH" altLang="de-DE" dirty="0" smtClean="0">
              <a:solidFill>
                <a:schemeClr val="tx1"/>
              </a:solidFill>
            </a:endParaRPr>
          </a:p>
          <a:p>
            <a:pPr algn="l" eaLnBrk="1" hangingPunct="1"/>
            <a:endParaRPr lang="de-CH" altLang="de-DE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74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46000" y="1435910"/>
            <a:ext cx="10515600" cy="4803544"/>
          </a:xfrm>
        </p:spPr>
        <p:txBody>
          <a:bodyPr>
            <a:normAutofit/>
          </a:bodyPr>
          <a:lstStyle/>
          <a:p>
            <a:pPr marL="109728">
              <a:lnSpc>
                <a:spcPct val="130000"/>
              </a:lnSpc>
            </a:pPr>
            <a:r>
              <a:rPr lang="de-CH" sz="2600" dirty="0" smtClean="0"/>
              <a:t>Ausblick </a:t>
            </a:r>
            <a:r>
              <a:rPr lang="de-CH" sz="2600" u="sng" dirty="0" smtClean="0"/>
              <a:t>vor</a:t>
            </a:r>
            <a:r>
              <a:rPr lang="de-CH" sz="2600" dirty="0" smtClean="0"/>
              <a:t> ersten Erfahrungen aus der Praxis</a:t>
            </a:r>
            <a:endParaRPr lang="de-CH" sz="2600" dirty="0"/>
          </a:p>
          <a:p>
            <a:pPr lvl="1"/>
            <a:r>
              <a:rPr lang="de-CH" dirty="0"/>
              <a:t>Verfahren können nicht sanieren</a:t>
            </a:r>
          </a:p>
          <a:p>
            <a:pPr lvl="1"/>
            <a:r>
              <a:rPr lang="de-CH" dirty="0"/>
              <a:t>Füllen einer "grossen Lücke" durch ein "kleines Verfahren"</a:t>
            </a:r>
          </a:p>
          <a:p>
            <a:pPr lvl="1"/>
            <a:r>
              <a:rPr lang="de-CH" u="sng" dirty="0" smtClean="0"/>
              <a:t>Kein</a:t>
            </a:r>
            <a:r>
              <a:rPr lang="de-CH" dirty="0" smtClean="0"/>
              <a:t> geniales Verfahren – es ist ein "halbes" "kleines Verfahren"</a:t>
            </a:r>
          </a:p>
          <a:p>
            <a:pPr lvl="1"/>
            <a:r>
              <a:rPr lang="de-CH" dirty="0" err="1" smtClean="0"/>
              <a:t>Reduced</a:t>
            </a:r>
            <a:r>
              <a:rPr lang="de-CH" dirty="0" smtClean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max</a:t>
            </a:r>
            <a:endParaRPr lang="de-CH" dirty="0"/>
          </a:p>
          <a:p>
            <a:pPr lvl="1"/>
            <a:r>
              <a:rPr lang="de-CH" dirty="0" smtClean="0"/>
              <a:t>Realistische Hoffnungen </a:t>
            </a:r>
          </a:p>
          <a:p>
            <a:pPr lvl="2"/>
            <a:r>
              <a:rPr lang="de-CH" dirty="0" smtClean="0"/>
              <a:t>wenn </a:t>
            </a:r>
            <a:r>
              <a:rPr lang="de-CH" u="sng" dirty="0" smtClean="0"/>
              <a:t>10% bis 20% </a:t>
            </a:r>
            <a:r>
              <a:rPr lang="de-CH" dirty="0" smtClean="0"/>
              <a:t>KMU aus einer COVID-19-Stundung überleben, die sonst sofort Konkurs gegangen wären, dann dies </a:t>
            </a:r>
            <a:r>
              <a:rPr lang="de-CH" smtClean="0"/>
              <a:t>als Erfolg zu </a:t>
            </a:r>
            <a:r>
              <a:rPr lang="de-CH" dirty="0" smtClean="0"/>
              <a:t>werten</a:t>
            </a:r>
          </a:p>
          <a:p>
            <a:pPr lvl="2"/>
            <a:r>
              <a:rPr lang="de-CH" dirty="0" smtClean="0"/>
              <a:t>alles andere wäre unrealistisch</a:t>
            </a:r>
          </a:p>
          <a:p>
            <a:pPr lvl="1"/>
            <a:endParaRPr lang="de-CH" dirty="0" smtClean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50C420B-897D-48A6-9880-0BA837A433EC}" type="slidenum">
              <a:rPr lang="de-CH" smtClean="0"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3245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6000" y="1427677"/>
            <a:ext cx="10515600" cy="4835629"/>
          </a:xfrm>
        </p:spPr>
        <p:txBody>
          <a:bodyPr/>
          <a:lstStyle/>
          <a:p>
            <a:pPr marL="109728">
              <a:lnSpc>
                <a:spcPct val="120000"/>
              </a:lnSpc>
            </a:pPr>
            <a:r>
              <a:rPr lang="de-CH" sz="2600" dirty="0"/>
              <a:t>Unterschiede zur </a:t>
            </a:r>
            <a:r>
              <a:rPr lang="de-CH" sz="2600" dirty="0" smtClean="0"/>
              <a:t>Nachlassstundung: "Kleine Schwester"</a:t>
            </a:r>
            <a:endParaRPr lang="de-CH" sz="2600" dirty="0"/>
          </a:p>
          <a:p>
            <a:pPr lvl="1"/>
            <a:r>
              <a:rPr lang="de-CH" sz="2100" u="sng" dirty="0"/>
              <a:t>Keine</a:t>
            </a:r>
            <a:r>
              <a:rPr lang="de-CH" sz="2100" dirty="0"/>
              <a:t> "stille" Stundung möglich (</a:t>
            </a:r>
            <a:r>
              <a:rPr lang="de-CH" b="1" dirty="0"/>
              <a:t>≠</a:t>
            </a:r>
            <a:r>
              <a:rPr lang="de-CH" sz="2100" dirty="0"/>
              <a:t>Art. 293c Abs. 2 SchKG)</a:t>
            </a:r>
          </a:p>
          <a:p>
            <a:pPr lvl="1"/>
            <a:r>
              <a:rPr lang="de-CH" sz="2100" u="sng" dirty="0"/>
              <a:t>Kein</a:t>
            </a:r>
            <a:r>
              <a:rPr lang="de-CH" sz="2100" dirty="0"/>
              <a:t> Gläubigerausschuss (</a:t>
            </a:r>
            <a:r>
              <a:rPr lang="de-CH" b="1" dirty="0"/>
              <a:t>≠</a:t>
            </a:r>
            <a:r>
              <a:rPr lang="de-CH" sz="2100" dirty="0"/>
              <a:t>Art. 295a SchKG)</a:t>
            </a:r>
          </a:p>
          <a:p>
            <a:pPr lvl="1"/>
            <a:r>
              <a:rPr lang="de-CH" sz="2100" u="sng" dirty="0"/>
              <a:t>Keine</a:t>
            </a:r>
            <a:r>
              <a:rPr lang="de-CH" sz="2100" dirty="0"/>
              <a:t> Erfassung von "alten" </a:t>
            </a:r>
            <a:r>
              <a:rPr lang="de-CH" sz="2100" dirty="0" err="1"/>
              <a:t>Erstklassforderungen</a:t>
            </a:r>
            <a:r>
              <a:rPr lang="de-CH" sz="2100" dirty="0"/>
              <a:t> (</a:t>
            </a:r>
            <a:r>
              <a:rPr lang="de-CH" sz="2000" b="1" dirty="0"/>
              <a:t>≠</a:t>
            </a:r>
            <a:r>
              <a:rPr lang="de-CH" sz="2100" dirty="0"/>
              <a:t>Art. 297 SchKG)</a:t>
            </a:r>
          </a:p>
          <a:p>
            <a:pPr lvl="1"/>
            <a:r>
              <a:rPr lang="de-CH" sz="2100" u="sng" dirty="0"/>
              <a:t>Keine</a:t>
            </a:r>
            <a:r>
              <a:rPr lang="de-CH" sz="2100" dirty="0"/>
              <a:t> Sistierung von Zivilprozessen (</a:t>
            </a:r>
            <a:r>
              <a:rPr lang="de-CH" sz="2000" b="1" dirty="0"/>
              <a:t>≠</a:t>
            </a:r>
            <a:r>
              <a:rPr lang="de-CH" sz="2100" dirty="0"/>
              <a:t>Art. 297 Abs. 5 SchKG)</a:t>
            </a:r>
          </a:p>
          <a:p>
            <a:pPr lvl="1"/>
            <a:r>
              <a:rPr lang="de-CH" sz="2100" u="sng" dirty="0"/>
              <a:t>Kein</a:t>
            </a:r>
            <a:r>
              <a:rPr lang="de-CH" sz="2100" dirty="0"/>
              <a:t> Zinsenstopp (</a:t>
            </a:r>
            <a:r>
              <a:rPr lang="de-CH" sz="2000" b="1" dirty="0"/>
              <a:t>≠</a:t>
            </a:r>
            <a:r>
              <a:rPr lang="de-CH" sz="2100" dirty="0"/>
              <a:t>Art. 297 Abs. 7 SchKG)</a:t>
            </a:r>
          </a:p>
          <a:p>
            <a:pPr lvl="1"/>
            <a:r>
              <a:rPr lang="de-CH" sz="2100" u="sng" dirty="0"/>
              <a:t>Keine</a:t>
            </a:r>
            <a:r>
              <a:rPr lang="de-CH" sz="2100" dirty="0"/>
              <a:t> Umwandung von Real- in Geldforderungen (</a:t>
            </a:r>
            <a:r>
              <a:rPr lang="de-CH" sz="2000" b="1" dirty="0"/>
              <a:t>≠</a:t>
            </a:r>
            <a:r>
              <a:rPr lang="de-CH" sz="2100" dirty="0"/>
              <a:t>Art. 297 Abs. 9 SchKG)</a:t>
            </a:r>
          </a:p>
          <a:p>
            <a:pPr lvl="1"/>
            <a:r>
              <a:rPr lang="de-CH" sz="2100" u="sng" dirty="0"/>
              <a:t>Keine</a:t>
            </a:r>
            <a:r>
              <a:rPr lang="de-CH" sz="2100" dirty="0"/>
              <a:t> </a:t>
            </a:r>
            <a:r>
              <a:rPr lang="de-CH" sz="2100" dirty="0" err="1"/>
              <a:t>a.o</a:t>
            </a:r>
            <a:r>
              <a:rPr lang="de-CH" sz="2100" dirty="0"/>
              <a:t>. Kündigung von Dauerschuldverträgen (</a:t>
            </a:r>
            <a:r>
              <a:rPr lang="de-CH" sz="2000" b="1" dirty="0"/>
              <a:t>≠</a:t>
            </a:r>
            <a:r>
              <a:rPr lang="de-CH" sz="2100" dirty="0"/>
              <a:t>Art. 297a  SchKG)</a:t>
            </a:r>
          </a:p>
          <a:p>
            <a:pPr lvl="1"/>
            <a:r>
              <a:rPr lang="de-CH" sz="2100" u="sng" dirty="0"/>
              <a:t>Keine</a:t>
            </a:r>
            <a:r>
              <a:rPr lang="de-CH" sz="2100" dirty="0"/>
              <a:t> Erleichterung bei Betriebsübertragungen (</a:t>
            </a:r>
            <a:r>
              <a:rPr lang="de-CH" sz="2000" b="1" dirty="0"/>
              <a:t>≠</a:t>
            </a:r>
            <a:r>
              <a:rPr lang="de-CH" sz="2100" dirty="0"/>
              <a:t>Art. 333b OR)</a:t>
            </a:r>
          </a:p>
          <a:p>
            <a:pPr lvl="1"/>
            <a:r>
              <a:rPr lang="de-CH" sz="2100" u="sng" dirty="0"/>
              <a:t>Kein</a:t>
            </a:r>
            <a:r>
              <a:rPr lang="de-CH" sz="2100" dirty="0"/>
              <a:t> "Zwangsvergleich" (Nachlassvertrag; </a:t>
            </a:r>
            <a:r>
              <a:rPr lang="de-CH" sz="2000" b="1" dirty="0"/>
              <a:t>≠ </a:t>
            </a:r>
            <a:r>
              <a:rPr lang="de-CH" sz="2100" dirty="0"/>
              <a:t>Art. 305 f. SchKG)</a:t>
            </a:r>
          </a:p>
          <a:p>
            <a:pPr lvl="1"/>
            <a:r>
              <a:rPr lang="de-CH" sz="2100" b="1" dirty="0" smtClean="0"/>
              <a:t>Aber</a:t>
            </a:r>
            <a:r>
              <a:rPr lang="de-CH" sz="2100" dirty="0"/>
              <a:t>: Bezug von neuen Bürgschaftskrediten </a:t>
            </a:r>
            <a:r>
              <a:rPr lang="de-CH" sz="2100" u="sng" dirty="0"/>
              <a:t>bleibt möglich</a:t>
            </a:r>
          </a:p>
          <a:p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3F4DB3F-3940-405A-BC27-BB37B58B63E1}" type="slidenum">
              <a:rPr lang="de-CH" smtClean="0"/>
              <a:t>11</a:t>
            </a:fld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084" y="5527546"/>
            <a:ext cx="579618" cy="43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86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432" b="89307"/>
          <a:stretch/>
        </p:blipFill>
        <p:spPr>
          <a:xfrm>
            <a:off x="-2458" y="6243208"/>
            <a:ext cx="12194457" cy="6495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6"/>
          <p:cNvSpPr txBox="1"/>
          <p:nvPr/>
        </p:nvSpPr>
        <p:spPr>
          <a:xfrm>
            <a:off x="10284542" y="6312457"/>
            <a:ext cx="19074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7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HOLENSTEIN</a:t>
            </a:r>
          </a:p>
          <a:p>
            <a:pPr algn="ctr"/>
            <a:r>
              <a:rPr lang="de-CH" sz="800" dirty="0">
                <a:solidFill>
                  <a:schemeClr val="bg1"/>
                </a:solidFill>
                <a:latin typeface="Humnst777 BT" panose="020B0603030504020204" pitchFamily="34" charset="0"/>
              </a:rPr>
              <a:t>R E C H T S A N W Ä L T </a:t>
            </a:r>
            <a:r>
              <a:rPr lang="de-CH" sz="8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E</a:t>
            </a:r>
            <a:endParaRPr lang="de-CH" sz="800" dirty="0">
              <a:solidFill>
                <a:schemeClr val="bg1"/>
              </a:solidFill>
              <a:latin typeface="Humnst777 BT" panose="020B0603030504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0" y="0"/>
            <a:ext cx="44757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dirty="0" smtClean="0">
              <a:solidFill>
                <a:schemeClr val="bg1"/>
              </a:solidFill>
            </a:endParaRPr>
          </a:p>
          <a:p>
            <a:pPr lvl="2"/>
            <a:r>
              <a:rPr lang="de-CH" sz="4000" dirty="0" smtClean="0">
                <a:solidFill>
                  <a:schemeClr val="bg1"/>
                </a:solidFill>
              </a:rPr>
              <a:t>Vorlage 1</a:t>
            </a:r>
            <a:endParaRPr lang="de-CH" sz="2000" dirty="0" smtClean="0">
              <a:solidFill>
                <a:schemeClr val="bg1"/>
              </a:solidFill>
            </a:endParaRPr>
          </a:p>
          <a:p>
            <a:pPr lvl="2"/>
            <a:endParaRPr lang="de-CH" sz="2000" dirty="0">
              <a:solidFill>
                <a:schemeClr val="bg1"/>
              </a:solidFill>
            </a:endParaRPr>
          </a:p>
        </p:txBody>
      </p:sp>
      <p:pic>
        <p:nvPicPr>
          <p:cNvPr id="13" name="Grafik 12" descr="36441435_s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7000"/>
                    </a14:imgEffect>
                    <a14:imgEffect>
                      <a14:saturation sat="80000"/>
                    </a14:imgEffect>
                    <a14:imgEffect>
                      <a14:brightnessContrast bright="15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903" b="20067"/>
          <a:stretch/>
        </p:blipFill>
        <p:spPr bwMode="auto">
          <a:xfrm>
            <a:off x="0" y="0"/>
            <a:ext cx="12192000" cy="1268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3870" y="68243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b="1" dirty="0" smtClean="0">
              <a:solidFill>
                <a:schemeClr val="bg1"/>
              </a:solidFill>
            </a:endParaRPr>
          </a:p>
          <a:p>
            <a:pPr lvl="2"/>
            <a:r>
              <a:rPr lang="de-CH" sz="4000" b="1" dirty="0" smtClean="0">
                <a:solidFill>
                  <a:schemeClr val="bg1"/>
                </a:solidFill>
              </a:rPr>
              <a:t>COVID-19-Stundung</a:t>
            </a:r>
            <a:endParaRPr lang="de-CH" sz="4000" b="1" dirty="0">
              <a:solidFill>
                <a:schemeClr val="bg1"/>
              </a:solidFill>
            </a:endParaRPr>
          </a:p>
        </p:txBody>
      </p:sp>
      <p:sp>
        <p:nvSpPr>
          <p:cNvPr id="9" name="Inhaltsplatzhalter 11"/>
          <p:cNvSpPr txBox="1">
            <a:spLocks/>
          </p:cNvSpPr>
          <p:nvPr/>
        </p:nvSpPr>
        <p:spPr>
          <a:xfrm>
            <a:off x="845130" y="1439389"/>
            <a:ext cx="11156369" cy="48730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lnSpc>
                <a:spcPct val="130000"/>
              </a:lnSpc>
              <a:spcBef>
                <a:spcPts val="500"/>
              </a:spcBef>
              <a:buNone/>
            </a:pPr>
            <a:r>
              <a:rPr lang="de-CH" b="1" dirty="0"/>
              <a:t>Entstehungsgeschichte</a:t>
            </a:r>
          </a:p>
          <a:p>
            <a:pPr marL="719138" lvl="1" indent="-261938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de-CH" dirty="0"/>
              <a:t>"Kind" der COVID-19-Pandemie – geboren aus der Not</a:t>
            </a:r>
          </a:p>
          <a:p>
            <a:pPr marL="719138" lvl="1" indent="-261938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de-CH" dirty="0"/>
              <a:t>Quick fix des </a:t>
            </a:r>
            <a:r>
              <a:rPr lang="de-CH" dirty="0" smtClean="0"/>
              <a:t>Bundesrates: </a:t>
            </a:r>
            <a:r>
              <a:rPr lang="de-CH" u="sng" dirty="0" smtClean="0"/>
              <a:t>COVID-19-Verordnung Insolvenzrecht</a:t>
            </a:r>
            <a:endParaRPr lang="de-CH" u="sng" dirty="0"/>
          </a:p>
          <a:p>
            <a:pPr marL="987425" lvl="2" indent="-268288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de-CH" dirty="0"/>
              <a:t>19. März - 4. April 2020: Rechtsstillstand (Art. 62 SchKG) als Überbrückung und Zeitgewinn</a:t>
            </a:r>
          </a:p>
          <a:p>
            <a:pPr marL="987425" lvl="2" indent="-268288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de-CH" dirty="0"/>
              <a:t>5. April - 19. April 2020: Oster-Betreibungsferien</a:t>
            </a:r>
          </a:p>
          <a:p>
            <a:pPr marL="109728" lvl="1" indent="0">
              <a:lnSpc>
                <a:spcPct val="130000"/>
              </a:lnSpc>
              <a:buNone/>
              <a:tabLst>
                <a:tab pos="987425" algn="l"/>
              </a:tabLst>
            </a:pPr>
            <a:r>
              <a:rPr lang="de-CH" sz="2800" b="1" dirty="0" smtClean="0"/>
              <a:t>Notwendigkeit</a:t>
            </a:r>
          </a:p>
          <a:p>
            <a:pPr lvl="1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de-CH" dirty="0" smtClean="0"/>
              <a:t>COVID-19-Pandemie </a:t>
            </a:r>
            <a:r>
              <a:rPr lang="de-CH" dirty="0"/>
              <a:t>und die Massnahmen des Bundesrates (Lock Down) führten innert kurzer Zeit zu grossen Problemen einer Vielzahl von </a:t>
            </a:r>
            <a:r>
              <a:rPr lang="de-CH" dirty="0" smtClean="0"/>
              <a:t>Unternehmen</a:t>
            </a:r>
            <a:endParaRPr lang="de-CH" dirty="0"/>
          </a:p>
          <a:p>
            <a:pPr lvl="1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de-CH" dirty="0"/>
              <a:t>Rund 600'000 KMU in der Schweiz</a:t>
            </a:r>
          </a:p>
          <a:p>
            <a:pPr lvl="1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de-CH" u="sng" dirty="0" smtClean="0"/>
              <a:t>Konkurswelle droht</a:t>
            </a:r>
            <a:r>
              <a:rPr lang="de-CH" dirty="0" smtClean="0"/>
              <a:t> – Besonderheit des Massenphänomens</a:t>
            </a:r>
            <a:endParaRPr lang="de-CH" u="sng" dirty="0" smtClean="0"/>
          </a:p>
          <a:p>
            <a:pPr lvl="1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de-CH" dirty="0" smtClean="0"/>
              <a:t>"</a:t>
            </a:r>
            <a:r>
              <a:rPr lang="de-CH" dirty="0"/>
              <a:t>grosses Loch" im Schutzregime zwischen </a:t>
            </a:r>
            <a:endParaRPr lang="de-CH" dirty="0" smtClean="0"/>
          </a:p>
          <a:p>
            <a:pPr lvl="2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de-CH" u="sng" dirty="0" smtClean="0"/>
              <a:t>Konkurse:</a:t>
            </a:r>
            <a:r>
              <a:rPr lang="de-CH" dirty="0" smtClean="0"/>
              <a:t> 8'000 Verfahren/Jahr (juristische Personen) und </a:t>
            </a:r>
          </a:p>
          <a:p>
            <a:pPr lvl="2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de-CH" u="sng" dirty="0" smtClean="0"/>
              <a:t>Nachlassstundungen:</a:t>
            </a:r>
            <a:r>
              <a:rPr lang="de-CH" dirty="0" smtClean="0"/>
              <a:t> 80 bis 170 Verfahren/Jahr – </a:t>
            </a:r>
            <a:r>
              <a:rPr lang="de-CH" u="sng" dirty="0" smtClean="0"/>
              <a:t>fragliche Skalierbarkeit </a:t>
            </a:r>
            <a:r>
              <a:rPr lang="de-CH" dirty="0" smtClean="0"/>
              <a:t>der Nachlassstundung</a:t>
            </a:r>
            <a:endParaRPr lang="de-CH" dirty="0"/>
          </a:p>
          <a:p>
            <a:pPr marL="109728" lvl="1" indent="0">
              <a:spcBef>
                <a:spcPts val="1000"/>
              </a:spcBef>
              <a:buNone/>
              <a:tabLst>
                <a:tab pos="987425" algn="l"/>
              </a:tabLst>
            </a:pPr>
            <a:endParaRPr lang="de-CH" sz="2800" b="1" dirty="0" smtClean="0"/>
          </a:p>
          <a:p>
            <a:pPr marL="719138" lvl="1" indent="-269875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987425" algn="l"/>
              </a:tabLst>
            </a:pPr>
            <a:endParaRPr lang="de-CH" sz="2200" dirty="0" smtClean="0"/>
          </a:p>
          <a:p>
            <a:pPr marL="719138" lvl="1" indent="-261938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de-CH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4972901-33EE-4970-B1E4-7E56874D5A34}" type="slidenum">
              <a:rPr lang="de-CH" smtClean="0"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670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432" b="89307"/>
          <a:stretch/>
        </p:blipFill>
        <p:spPr>
          <a:xfrm>
            <a:off x="-2458" y="6243208"/>
            <a:ext cx="12194457" cy="6495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6"/>
          <p:cNvSpPr txBox="1"/>
          <p:nvPr/>
        </p:nvSpPr>
        <p:spPr>
          <a:xfrm>
            <a:off x="10284542" y="6312457"/>
            <a:ext cx="19074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7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HOLENSTEIN</a:t>
            </a:r>
          </a:p>
          <a:p>
            <a:pPr algn="ctr"/>
            <a:r>
              <a:rPr lang="de-CH" sz="800" dirty="0">
                <a:solidFill>
                  <a:schemeClr val="bg1"/>
                </a:solidFill>
                <a:latin typeface="Humnst777 BT" panose="020B0603030504020204" pitchFamily="34" charset="0"/>
              </a:rPr>
              <a:t>R E C H T S A N W Ä L T </a:t>
            </a:r>
            <a:r>
              <a:rPr lang="de-CH" sz="8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E</a:t>
            </a:r>
            <a:endParaRPr lang="de-CH" sz="800" dirty="0">
              <a:solidFill>
                <a:schemeClr val="bg1"/>
              </a:solidFill>
              <a:latin typeface="Humnst777 BT" panose="020B0603030504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0" y="0"/>
            <a:ext cx="44757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dirty="0" smtClean="0">
              <a:solidFill>
                <a:schemeClr val="bg1"/>
              </a:solidFill>
            </a:endParaRPr>
          </a:p>
          <a:p>
            <a:pPr lvl="2"/>
            <a:r>
              <a:rPr lang="de-CH" sz="4000" dirty="0" smtClean="0">
                <a:solidFill>
                  <a:schemeClr val="bg1"/>
                </a:solidFill>
              </a:rPr>
              <a:t>Vorlage 1</a:t>
            </a:r>
            <a:endParaRPr lang="de-CH" sz="2000" dirty="0" smtClean="0">
              <a:solidFill>
                <a:schemeClr val="bg1"/>
              </a:solidFill>
            </a:endParaRPr>
          </a:p>
          <a:p>
            <a:pPr lvl="2"/>
            <a:endParaRPr lang="de-CH" sz="2000" dirty="0">
              <a:solidFill>
                <a:schemeClr val="bg1"/>
              </a:solidFill>
            </a:endParaRPr>
          </a:p>
        </p:txBody>
      </p:sp>
      <p:pic>
        <p:nvPicPr>
          <p:cNvPr id="13" name="Grafik 12" descr="36441435_s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7000"/>
                    </a14:imgEffect>
                    <a14:imgEffect>
                      <a14:saturation sat="80000"/>
                    </a14:imgEffect>
                    <a14:imgEffect>
                      <a14:brightnessContrast bright="15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903" b="20067"/>
          <a:stretch/>
        </p:blipFill>
        <p:spPr bwMode="auto">
          <a:xfrm>
            <a:off x="0" y="0"/>
            <a:ext cx="12192000" cy="1268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3870" y="68243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b="1" dirty="0" smtClean="0">
              <a:solidFill>
                <a:schemeClr val="bg1"/>
              </a:solidFill>
            </a:endParaRPr>
          </a:p>
          <a:p>
            <a:pPr lvl="2"/>
            <a:r>
              <a:rPr lang="de-CH" sz="4000" b="1" dirty="0" smtClean="0">
                <a:solidFill>
                  <a:schemeClr val="bg1"/>
                </a:solidFill>
              </a:rPr>
              <a:t>COVID-19-Stundung</a:t>
            </a:r>
            <a:endParaRPr lang="de-CH" sz="4000" b="1" dirty="0">
              <a:solidFill>
                <a:schemeClr val="bg1"/>
              </a:solidFill>
            </a:endParaRPr>
          </a:p>
        </p:txBody>
      </p:sp>
      <p:sp>
        <p:nvSpPr>
          <p:cNvPr id="9" name="Inhaltsplatzhalter 11"/>
          <p:cNvSpPr txBox="1">
            <a:spLocks/>
          </p:cNvSpPr>
          <p:nvPr/>
        </p:nvSpPr>
        <p:spPr>
          <a:xfrm>
            <a:off x="853295" y="1435900"/>
            <a:ext cx="11270670" cy="48288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de-CH" sz="2600" b="1" dirty="0" smtClean="0"/>
              <a:t>Ziele</a:t>
            </a:r>
            <a:endParaRPr lang="de-CH" sz="2600" b="1" dirty="0"/>
          </a:p>
          <a:p>
            <a:pPr marL="719138" lvl="1" indent="-261938">
              <a:buFont typeface="Wingdings" panose="05000000000000000000" pitchFamily="2" charset="2"/>
              <a:buChar char="§"/>
            </a:pPr>
            <a:r>
              <a:rPr lang="de-CH" dirty="0"/>
              <a:t>Einfaches, unbürokratisches, </a:t>
            </a:r>
            <a:r>
              <a:rPr lang="de-CH" u="sng" dirty="0"/>
              <a:t>massentaugliches</a:t>
            </a:r>
            <a:r>
              <a:rPr lang="de-CH" dirty="0"/>
              <a:t> Verfahren</a:t>
            </a:r>
          </a:p>
          <a:p>
            <a:pPr marL="719138" lvl="1" indent="-261938">
              <a:buFont typeface="Wingdings" panose="05000000000000000000" pitchFamily="2" charset="2"/>
              <a:buChar char="§"/>
            </a:pPr>
            <a:r>
              <a:rPr lang="de-CH" dirty="0" smtClean="0"/>
              <a:t>Kostengünstig – im Regelfall </a:t>
            </a:r>
            <a:r>
              <a:rPr lang="de-CH" u="sng" dirty="0" smtClean="0"/>
              <a:t>kein</a:t>
            </a:r>
            <a:r>
              <a:rPr lang="de-CH" dirty="0" smtClean="0"/>
              <a:t> Sachwalter</a:t>
            </a:r>
            <a:endParaRPr lang="de-CH" dirty="0"/>
          </a:p>
          <a:p>
            <a:pPr marL="719138" lvl="1" indent="-261938">
              <a:buFont typeface="Wingdings" panose="05000000000000000000" pitchFamily="2" charset="2"/>
              <a:buChar char="§"/>
            </a:pPr>
            <a:r>
              <a:rPr lang="de-CH" dirty="0"/>
              <a:t>Schutz nur so weit </a:t>
            </a:r>
            <a:r>
              <a:rPr lang="de-CH" dirty="0" smtClean="0"/>
              <a:t>nötig</a:t>
            </a:r>
          </a:p>
          <a:p>
            <a:pPr marL="719138" lvl="1" indent="-261938">
              <a:buFont typeface="Wingdings" panose="05000000000000000000" pitchFamily="2" charset="2"/>
              <a:buChar char="§"/>
            </a:pPr>
            <a:r>
              <a:rPr lang="de-CH" dirty="0" smtClean="0"/>
              <a:t>Erfassung der wichtigen "Schnittstellen" zu anderen Rechtsgebieten</a:t>
            </a:r>
            <a:endParaRPr lang="de-CH" dirty="0"/>
          </a:p>
          <a:p>
            <a:pPr marL="0" indent="0">
              <a:buNone/>
            </a:pPr>
            <a:r>
              <a:rPr lang="de-CH" sz="2600" b="1" dirty="0" smtClean="0"/>
              <a:t>Wesen</a:t>
            </a:r>
          </a:p>
          <a:p>
            <a:pPr marL="719138" lvl="1" indent="-261938">
              <a:buFont typeface="Wingdings" panose="05000000000000000000" pitchFamily="2" charset="2"/>
              <a:buChar char="§"/>
            </a:pPr>
            <a:r>
              <a:rPr lang="de-CH" dirty="0" smtClean="0"/>
              <a:t>"kleine Schwester" zum "grossen Bruder" Nachlassverfahren</a:t>
            </a:r>
          </a:p>
          <a:p>
            <a:pPr marL="719138" lvl="1" indent="-261938">
              <a:buFont typeface="Wingdings" panose="05000000000000000000" pitchFamily="2" charset="2"/>
              <a:buChar char="§"/>
            </a:pPr>
            <a:r>
              <a:rPr lang="de-CH" dirty="0" smtClean="0"/>
              <a:t>Enthält Elemente der Nachlassstundung, der Notstundung  und etwas Einvernehmliche Private Schuldenbereinigung</a:t>
            </a:r>
          </a:p>
          <a:p>
            <a:pPr marL="719138" lvl="1" indent="-261938">
              <a:buFont typeface="Wingdings" panose="05000000000000000000" pitchFamily="2" charset="2"/>
              <a:buChar char="§"/>
            </a:pPr>
            <a:r>
              <a:rPr lang="de-CH" sz="2400" dirty="0" smtClean="0"/>
              <a:t>Beschränkte Dauer: höchstens </a:t>
            </a:r>
            <a:r>
              <a:rPr lang="de-CH" sz="2400" u="sng" dirty="0" smtClean="0"/>
              <a:t>sechs Monate</a:t>
            </a:r>
            <a:r>
              <a:rPr lang="de-CH" sz="2400" dirty="0" smtClean="0"/>
              <a:t> (Art. 6 Abs. 1, Art. 7 Abs. 1 COVID-19-VO Insolvenzrecht)</a:t>
            </a:r>
            <a:endParaRPr lang="de-CH" sz="2400" u="sng" dirty="0" smtClean="0"/>
          </a:p>
          <a:p>
            <a:pPr marL="719138" lvl="1" indent="-261938">
              <a:buFont typeface="Wingdings" panose="05000000000000000000" pitchFamily="2" charset="2"/>
              <a:buChar char="§"/>
            </a:pPr>
            <a:r>
              <a:rPr lang="de-CH" sz="2400" dirty="0" smtClean="0"/>
              <a:t>Nur ein "</a:t>
            </a:r>
            <a:r>
              <a:rPr lang="de-CH" sz="2400" u="sng" dirty="0" smtClean="0"/>
              <a:t>halbes</a:t>
            </a:r>
            <a:r>
              <a:rPr lang="de-CH" sz="2400" dirty="0" smtClean="0"/>
              <a:t>" Verfahren: umfasst nur eine Stundung </a:t>
            </a:r>
          </a:p>
          <a:p>
            <a:pPr marL="719138" lvl="1" indent="-261938">
              <a:buFont typeface="Wingdings" panose="05000000000000000000" pitchFamily="2" charset="2"/>
              <a:buChar char="§"/>
            </a:pPr>
            <a:r>
              <a:rPr lang="de-CH" dirty="0" smtClean="0"/>
              <a:t>Ermöglicht aber Nachlassverfahren als nahtlose "</a:t>
            </a:r>
            <a:r>
              <a:rPr lang="de-CH" sz="2400" dirty="0" smtClean="0"/>
              <a:t>Anschlusslösung"</a:t>
            </a:r>
          </a:p>
          <a:p>
            <a:pPr marL="719138" lvl="1" indent="-269875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987425" algn="l"/>
              </a:tabLst>
            </a:pPr>
            <a:endParaRPr lang="de-CH" sz="2200" dirty="0" smtClean="0"/>
          </a:p>
          <a:p>
            <a:pPr marL="719138" lvl="1" indent="-261938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de-CH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D982B1FD-5506-4710-81F2-CF8C95199DDC}" type="slidenum">
              <a:rPr lang="de-CH" smtClean="0"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7754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432" b="89307"/>
          <a:stretch/>
        </p:blipFill>
        <p:spPr>
          <a:xfrm>
            <a:off x="-2458" y="6243208"/>
            <a:ext cx="12194457" cy="6495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6"/>
          <p:cNvSpPr txBox="1"/>
          <p:nvPr/>
        </p:nvSpPr>
        <p:spPr>
          <a:xfrm>
            <a:off x="10284542" y="6312457"/>
            <a:ext cx="19074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7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HOLENSTEIN</a:t>
            </a:r>
          </a:p>
          <a:p>
            <a:pPr algn="ctr"/>
            <a:r>
              <a:rPr lang="de-CH" sz="800" dirty="0">
                <a:solidFill>
                  <a:schemeClr val="bg1"/>
                </a:solidFill>
                <a:latin typeface="Humnst777 BT" panose="020B0603030504020204" pitchFamily="34" charset="0"/>
              </a:rPr>
              <a:t>R E C H T S A N W Ä L T </a:t>
            </a:r>
            <a:r>
              <a:rPr lang="de-CH" sz="8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E</a:t>
            </a:r>
            <a:endParaRPr lang="de-CH" sz="800" dirty="0">
              <a:solidFill>
                <a:schemeClr val="bg1"/>
              </a:solidFill>
              <a:latin typeface="Humnst777 BT" panose="020B0603030504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0" y="0"/>
            <a:ext cx="44757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dirty="0" smtClean="0">
              <a:solidFill>
                <a:schemeClr val="bg1"/>
              </a:solidFill>
            </a:endParaRPr>
          </a:p>
          <a:p>
            <a:pPr lvl="2"/>
            <a:r>
              <a:rPr lang="de-CH" sz="4000" dirty="0" smtClean="0">
                <a:solidFill>
                  <a:schemeClr val="bg1"/>
                </a:solidFill>
              </a:rPr>
              <a:t>Vorlage 1</a:t>
            </a:r>
            <a:endParaRPr lang="de-CH" sz="2000" dirty="0" smtClean="0">
              <a:solidFill>
                <a:schemeClr val="bg1"/>
              </a:solidFill>
            </a:endParaRPr>
          </a:p>
          <a:p>
            <a:pPr lvl="2"/>
            <a:endParaRPr lang="de-CH" sz="2000" dirty="0">
              <a:solidFill>
                <a:schemeClr val="bg1"/>
              </a:solidFill>
            </a:endParaRPr>
          </a:p>
        </p:txBody>
      </p:sp>
      <p:pic>
        <p:nvPicPr>
          <p:cNvPr id="13" name="Grafik 12" descr="36441435_s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7000"/>
                    </a14:imgEffect>
                    <a14:imgEffect>
                      <a14:saturation sat="80000"/>
                    </a14:imgEffect>
                    <a14:imgEffect>
                      <a14:brightnessContrast bright="15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903" b="20067"/>
          <a:stretch/>
        </p:blipFill>
        <p:spPr bwMode="auto">
          <a:xfrm>
            <a:off x="0" y="0"/>
            <a:ext cx="12192000" cy="1268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3870" y="68243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b="1" dirty="0" smtClean="0">
              <a:solidFill>
                <a:schemeClr val="bg1"/>
              </a:solidFill>
            </a:endParaRPr>
          </a:p>
          <a:p>
            <a:pPr lvl="2"/>
            <a:r>
              <a:rPr lang="de-CH" sz="4000" b="1" dirty="0" smtClean="0">
                <a:solidFill>
                  <a:schemeClr val="bg1"/>
                </a:solidFill>
              </a:rPr>
              <a:t>COVID-19-Stundung</a:t>
            </a:r>
            <a:endParaRPr lang="de-CH" sz="4000" b="1" dirty="0">
              <a:solidFill>
                <a:schemeClr val="bg1"/>
              </a:solidFill>
            </a:endParaRPr>
          </a:p>
        </p:txBody>
      </p:sp>
      <p:sp>
        <p:nvSpPr>
          <p:cNvPr id="9" name="Inhaltsplatzhalter 11"/>
          <p:cNvSpPr txBox="1">
            <a:spLocks/>
          </p:cNvSpPr>
          <p:nvPr/>
        </p:nvSpPr>
        <p:spPr>
          <a:xfrm>
            <a:off x="846000" y="1436581"/>
            <a:ext cx="11270670" cy="52848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lnSpc>
                <a:spcPct val="140000"/>
              </a:lnSpc>
              <a:spcBef>
                <a:spcPts val="500"/>
              </a:spcBef>
              <a:buNone/>
            </a:pPr>
            <a:r>
              <a:rPr lang="de-CH" sz="2600" b="1" dirty="0" smtClean="0"/>
              <a:t>Voraussetzungen  </a:t>
            </a:r>
          </a:p>
          <a:p>
            <a:pPr marL="530225" lvl="1" indent="-268288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de-CH" sz="2200" dirty="0" smtClean="0"/>
              <a:t>KMU: Juristische Person, Personengesellschaft, Einzelunternehmung (Art. 6)</a:t>
            </a:r>
          </a:p>
          <a:p>
            <a:pPr marL="800100" lvl="2" indent="-2698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de-CH" dirty="0" smtClean="0"/>
              <a:t>Unabhängig </a:t>
            </a:r>
            <a:r>
              <a:rPr lang="de-CH" dirty="0"/>
              <a:t>vom Eintrag im Handelsregister</a:t>
            </a:r>
          </a:p>
          <a:p>
            <a:pPr marL="800100" lvl="2" indent="-2698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de-CH" b="1" dirty="0" smtClean="0"/>
              <a:t>Keine</a:t>
            </a:r>
            <a:r>
              <a:rPr lang="de-CH" dirty="0" smtClean="0"/>
              <a:t> </a:t>
            </a:r>
            <a:r>
              <a:rPr lang="de-CH" dirty="0"/>
              <a:t>Publikumsgesellschaften und </a:t>
            </a:r>
            <a:r>
              <a:rPr lang="de-CH" b="1" dirty="0"/>
              <a:t>keine</a:t>
            </a:r>
            <a:r>
              <a:rPr lang="de-CH" dirty="0"/>
              <a:t> "grosse" Gesellschaften </a:t>
            </a:r>
            <a:r>
              <a:rPr lang="de-CH" dirty="0" smtClean="0"/>
              <a:t>(Art. 6 Abs. 2), 2 von 3 Kriterien erfüllt im Jahr 2019 (diese können eine Nachlassstundung beantragen)</a:t>
            </a:r>
          </a:p>
          <a:p>
            <a:pPr marL="1257300" lvl="3" indent="-2698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de-CH" dirty="0" smtClean="0"/>
              <a:t>Bilanzsumme &gt; CHF </a:t>
            </a:r>
            <a:r>
              <a:rPr lang="de-CH" dirty="0"/>
              <a:t>20 </a:t>
            </a:r>
            <a:r>
              <a:rPr lang="de-CH" dirty="0" smtClean="0"/>
              <a:t>Mio.</a:t>
            </a:r>
          </a:p>
          <a:p>
            <a:pPr marL="1257300" lvl="3" indent="-2698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de-CH" dirty="0" smtClean="0"/>
              <a:t>Umsatzerlöse &gt; CHF </a:t>
            </a:r>
            <a:r>
              <a:rPr lang="de-CH" dirty="0"/>
              <a:t>40 </a:t>
            </a:r>
            <a:r>
              <a:rPr lang="de-CH" dirty="0" smtClean="0"/>
              <a:t>Mio.</a:t>
            </a:r>
          </a:p>
          <a:p>
            <a:pPr marL="1257300" lvl="3" indent="-2698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de-CH" dirty="0" smtClean="0"/>
              <a:t>Vollzeitstellen &gt; 250 </a:t>
            </a:r>
            <a:r>
              <a:rPr lang="de-CH" dirty="0"/>
              <a:t>(Art. 6 Abs. </a:t>
            </a:r>
            <a:r>
              <a:rPr lang="de-CH" dirty="0" smtClean="0"/>
              <a:t>2)</a:t>
            </a:r>
          </a:p>
          <a:p>
            <a:pPr marL="530225" lvl="1" indent="-268288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de-CH" sz="2200" u="sng" dirty="0" smtClean="0"/>
              <a:t>Nicht </a:t>
            </a:r>
            <a:r>
              <a:rPr lang="de-CH" sz="2200" u="sng" dirty="0"/>
              <a:t>überschuldet</a:t>
            </a:r>
            <a:r>
              <a:rPr lang="de-CH" sz="2200" dirty="0"/>
              <a:t> </a:t>
            </a:r>
            <a:r>
              <a:rPr lang="de-CH" sz="2200" dirty="0" smtClean="0">
                <a:solidFill>
                  <a:srgbClr val="3F98F1"/>
                </a:solidFill>
              </a:rPr>
              <a:t>oder</a:t>
            </a:r>
            <a:r>
              <a:rPr lang="de-CH" sz="2200" dirty="0" smtClean="0"/>
              <a:t> </a:t>
            </a:r>
            <a:r>
              <a:rPr lang="de-CH" sz="2200" u="sng" dirty="0"/>
              <a:t>genügende Rangrücktritte</a:t>
            </a:r>
            <a:r>
              <a:rPr lang="de-CH" sz="2200" dirty="0"/>
              <a:t> im Umfang der Überschuldung </a:t>
            </a:r>
            <a:r>
              <a:rPr lang="de-CH" sz="2200" u="sng" dirty="0"/>
              <a:t>per 31. Dezember 2019 </a:t>
            </a:r>
            <a:r>
              <a:rPr lang="de-CH" sz="2200" dirty="0"/>
              <a:t>(Art. 6 Abs. 1</a:t>
            </a:r>
            <a:r>
              <a:rPr lang="de-CH" sz="2200" dirty="0" smtClean="0"/>
              <a:t>)</a:t>
            </a:r>
          </a:p>
          <a:p>
            <a:pPr marL="530225" lvl="1" indent="-268288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de-CH" sz="2200" dirty="0" smtClean="0"/>
              <a:t>Unbürokratisch: Mustereingaben folgen (einzelne Gerichte haben solche aufgeschaltet)</a:t>
            </a:r>
            <a:endParaRPr lang="de-CH" sz="2200" dirty="0"/>
          </a:p>
          <a:p>
            <a:pPr marL="109728" lvl="1" indent="0">
              <a:spcBef>
                <a:spcPts val="1000"/>
              </a:spcBef>
              <a:buNone/>
              <a:tabLst>
                <a:tab pos="987425" algn="l"/>
              </a:tabLst>
            </a:pPr>
            <a:endParaRPr lang="de-CH" sz="2800" b="1" dirty="0" smtClean="0"/>
          </a:p>
          <a:p>
            <a:pPr marL="719138" lvl="1" indent="-269875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987425" algn="l"/>
              </a:tabLst>
            </a:pPr>
            <a:endParaRPr lang="de-CH" sz="2200" dirty="0" smtClean="0"/>
          </a:p>
          <a:p>
            <a:pPr marL="719138" lvl="1" indent="-261938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de-CH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ED6488BD-3401-49A3-AA84-BB7E5291ED40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068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432" b="89307"/>
          <a:stretch/>
        </p:blipFill>
        <p:spPr>
          <a:xfrm>
            <a:off x="-2458" y="6243208"/>
            <a:ext cx="12194457" cy="6495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6"/>
          <p:cNvSpPr txBox="1"/>
          <p:nvPr/>
        </p:nvSpPr>
        <p:spPr>
          <a:xfrm>
            <a:off x="10284542" y="6312457"/>
            <a:ext cx="19074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7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HOLENSTEIN</a:t>
            </a:r>
          </a:p>
          <a:p>
            <a:pPr algn="ctr"/>
            <a:r>
              <a:rPr lang="de-CH" sz="800" dirty="0">
                <a:solidFill>
                  <a:schemeClr val="bg1"/>
                </a:solidFill>
                <a:latin typeface="Humnst777 BT" panose="020B0603030504020204" pitchFamily="34" charset="0"/>
              </a:rPr>
              <a:t>R E C H T S A N W Ä L T </a:t>
            </a:r>
            <a:r>
              <a:rPr lang="de-CH" sz="8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E</a:t>
            </a:r>
            <a:endParaRPr lang="de-CH" sz="800" dirty="0">
              <a:solidFill>
                <a:schemeClr val="bg1"/>
              </a:solidFill>
              <a:latin typeface="Humnst777 BT" panose="020B0603030504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0" y="0"/>
            <a:ext cx="44757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dirty="0" smtClean="0">
              <a:solidFill>
                <a:schemeClr val="bg1"/>
              </a:solidFill>
            </a:endParaRPr>
          </a:p>
          <a:p>
            <a:pPr lvl="2"/>
            <a:r>
              <a:rPr lang="de-CH" sz="4000" dirty="0" smtClean="0">
                <a:solidFill>
                  <a:schemeClr val="bg1"/>
                </a:solidFill>
              </a:rPr>
              <a:t>Vorlage 1</a:t>
            </a:r>
            <a:endParaRPr lang="de-CH" sz="2000" dirty="0" smtClean="0">
              <a:solidFill>
                <a:schemeClr val="bg1"/>
              </a:solidFill>
            </a:endParaRPr>
          </a:p>
          <a:p>
            <a:pPr lvl="2"/>
            <a:endParaRPr lang="de-CH" sz="2000" dirty="0">
              <a:solidFill>
                <a:schemeClr val="bg1"/>
              </a:solidFill>
            </a:endParaRPr>
          </a:p>
        </p:txBody>
      </p:sp>
      <p:pic>
        <p:nvPicPr>
          <p:cNvPr id="13" name="Grafik 12" descr="36441435_s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7000"/>
                    </a14:imgEffect>
                    <a14:imgEffect>
                      <a14:saturation sat="80000"/>
                    </a14:imgEffect>
                    <a14:imgEffect>
                      <a14:brightnessContrast bright="15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903" b="20067"/>
          <a:stretch/>
        </p:blipFill>
        <p:spPr bwMode="auto">
          <a:xfrm>
            <a:off x="0" y="0"/>
            <a:ext cx="12192000" cy="1268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3870" y="68243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b="1" dirty="0" smtClean="0">
              <a:solidFill>
                <a:schemeClr val="bg1"/>
              </a:solidFill>
            </a:endParaRPr>
          </a:p>
          <a:p>
            <a:pPr lvl="2"/>
            <a:r>
              <a:rPr lang="de-CH" sz="4000" b="1" dirty="0" smtClean="0">
                <a:solidFill>
                  <a:schemeClr val="bg1"/>
                </a:solidFill>
              </a:rPr>
              <a:t>COVID-19-Stundung</a:t>
            </a:r>
          </a:p>
        </p:txBody>
      </p:sp>
      <p:sp>
        <p:nvSpPr>
          <p:cNvPr id="9" name="Inhaltsplatzhalter 11"/>
          <p:cNvSpPr txBox="1">
            <a:spLocks/>
          </p:cNvSpPr>
          <p:nvPr/>
        </p:nvSpPr>
        <p:spPr>
          <a:xfrm>
            <a:off x="846000" y="1436581"/>
            <a:ext cx="11270670" cy="51263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de-CH" sz="2600" b="1" dirty="0" smtClean="0"/>
              <a:t>Transparenz  </a:t>
            </a:r>
            <a:endParaRPr lang="de-CH" sz="2600" b="1" dirty="0"/>
          </a:p>
          <a:p>
            <a:pPr marL="719138" lvl="1" indent="-2619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sz="2200" dirty="0"/>
              <a:t>Öffentliche </a:t>
            </a:r>
            <a:r>
              <a:rPr lang="de-CH" sz="2200" u="sng" dirty="0"/>
              <a:t>Bekanntmachung in den Amtsblättern</a:t>
            </a:r>
            <a:r>
              <a:rPr lang="de-CH" sz="2200" dirty="0"/>
              <a:t> erfolgt </a:t>
            </a:r>
            <a:r>
              <a:rPr lang="de-CH" sz="2200" u="sng" dirty="0"/>
              <a:t>zwingend</a:t>
            </a:r>
            <a:r>
              <a:rPr lang="de-CH" sz="2200" dirty="0"/>
              <a:t> (Art. 10 Abs. 1)</a:t>
            </a:r>
          </a:p>
          <a:p>
            <a:pPr marL="987425" lvl="2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sz="1800" b="1" dirty="0"/>
              <a:t>K</a:t>
            </a:r>
            <a:r>
              <a:rPr lang="de-CH" sz="1800" b="1" dirty="0" smtClean="0"/>
              <a:t>eine</a:t>
            </a:r>
            <a:r>
              <a:rPr lang="de-CH" sz="1800" dirty="0" smtClean="0"/>
              <a:t> </a:t>
            </a:r>
            <a:r>
              <a:rPr lang="de-CH" sz="1800" dirty="0"/>
              <a:t>"stille" COVID-19-Stundung möglich</a:t>
            </a:r>
          </a:p>
          <a:p>
            <a:pPr marL="987425" lvl="2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sz="1800" dirty="0"/>
              <a:t>Publikation erfolgt durch Nachlassgericht (Art. 10 Abs. 1)</a:t>
            </a:r>
          </a:p>
          <a:p>
            <a:pPr marL="987425" lvl="2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sz="1800" dirty="0"/>
              <a:t>Gilt für Bewilligung und Verlängerung </a:t>
            </a:r>
            <a:r>
              <a:rPr lang="de-CH" sz="1800" dirty="0" smtClean="0"/>
              <a:t>der Stundung (Art</a:t>
            </a:r>
            <a:r>
              <a:rPr lang="de-CH" sz="1800" dirty="0"/>
              <a:t>. 10 Abs. 3)</a:t>
            </a:r>
          </a:p>
          <a:p>
            <a:pPr marL="719138" lvl="1" indent="-2619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sz="2200" dirty="0"/>
              <a:t>Schuldner wird im Bewilligungsentscheid angewiesen, seine </a:t>
            </a:r>
            <a:r>
              <a:rPr lang="de-CH" sz="2200" u="sng" dirty="0"/>
              <a:t>Gläubiger individuell</a:t>
            </a:r>
            <a:r>
              <a:rPr lang="de-CH" sz="2200" dirty="0"/>
              <a:t> (schriftlich/per E-Mail) über die Stundung </a:t>
            </a:r>
            <a:r>
              <a:rPr lang="de-CH" sz="2200" u="sng" dirty="0"/>
              <a:t>zu informieren</a:t>
            </a:r>
            <a:r>
              <a:rPr lang="de-CH" sz="2200" dirty="0"/>
              <a:t> (Art. 10 Abs. 2)</a:t>
            </a:r>
            <a:endParaRPr lang="de-CH" sz="2200" i="1" dirty="0"/>
          </a:p>
          <a:p>
            <a:pPr marL="719138" lvl="1" indent="-2619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sz="2200" dirty="0"/>
              <a:t>Ziel </a:t>
            </a:r>
          </a:p>
          <a:p>
            <a:pPr marL="987425" lvl="2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sz="1800" dirty="0"/>
              <a:t>Transparenz</a:t>
            </a:r>
          </a:p>
          <a:p>
            <a:pPr marL="987425" lvl="2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sz="1800" dirty="0"/>
              <a:t>Gibt dem Schuldner eine gute "Gelegenheit" mit seinen Gläubigern in Kontakt zu </a:t>
            </a:r>
            <a:r>
              <a:rPr lang="de-CH" sz="1800" dirty="0" smtClean="0"/>
              <a:t>treten</a:t>
            </a:r>
          </a:p>
          <a:p>
            <a:pPr marL="987425" lvl="2" indent="-26828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sz="1800" dirty="0" smtClean="0"/>
              <a:t>Möglichkeit, um für Zugeständnisse zu sondieren</a:t>
            </a:r>
          </a:p>
          <a:p>
            <a:pPr marL="109728" lvl="1" indent="0">
              <a:spcBef>
                <a:spcPts val="1000"/>
              </a:spcBef>
              <a:buNone/>
              <a:tabLst>
                <a:tab pos="987425" algn="l"/>
              </a:tabLst>
            </a:pPr>
            <a:endParaRPr lang="de-CH" sz="2800" b="1" dirty="0" smtClean="0"/>
          </a:p>
          <a:p>
            <a:pPr marL="719138" lvl="1" indent="-269875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987425" algn="l"/>
              </a:tabLst>
            </a:pPr>
            <a:endParaRPr lang="de-CH" sz="2200" dirty="0" smtClean="0"/>
          </a:p>
          <a:p>
            <a:pPr marL="719138" lvl="1" indent="-261938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de-CH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9901B00-7A92-40F4-B655-79476CCDCD46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172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432" b="89307"/>
          <a:stretch/>
        </p:blipFill>
        <p:spPr>
          <a:xfrm>
            <a:off x="-2458" y="6243208"/>
            <a:ext cx="12194457" cy="6495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6"/>
          <p:cNvSpPr txBox="1"/>
          <p:nvPr/>
        </p:nvSpPr>
        <p:spPr>
          <a:xfrm>
            <a:off x="10284542" y="6312457"/>
            <a:ext cx="19074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7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HOLENSTEIN</a:t>
            </a:r>
          </a:p>
          <a:p>
            <a:pPr algn="ctr"/>
            <a:r>
              <a:rPr lang="de-CH" sz="800" dirty="0">
                <a:solidFill>
                  <a:schemeClr val="bg1"/>
                </a:solidFill>
                <a:latin typeface="Humnst777 BT" panose="020B0603030504020204" pitchFamily="34" charset="0"/>
              </a:rPr>
              <a:t>R E C H T S A N W Ä L T </a:t>
            </a:r>
            <a:r>
              <a:rPr lang="de-CH" sz="800" dirty="0" smtClean="0">
                <a:solidFill>
                  <a:schemeClr val="bg1"/>
                </a:solidFill>
                <a:latin typeface="Humnst777 BT" panose="020B0603030504020204" pitchFamily="34" charset="0"/>
              </a:rPr>
              <a:t>E</a:t>
            </a:r>
            <a:endParaRPr lang="de-CH" sz="800" dirty="0">
              <a:solidFill>
                <a:schemeClr val="bg1"/>
              </a:solidFill>
              <a:latin typeface="Humnst777 BT" panose="020B0603030504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0" y="0"/>
            <a:ext cx="44757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dirty="0" smtClean="0">
              <a:solidFill>
                <a:schemeClr val="bg1"/>
              </a:solidFill>
            </a:endParaRPr>
          </a:p>
          <a:p>
            <a:pPr lvl="2"/>
            <a:r>
              <a:rPr lang="de-CH" sz="4000" dirty="0" smtClean="0">
                <a:solidFill>
                  <a:schemeClr val="bg1"/>
                </a:solidFill>
              </a:rPr>
              <a:t>Vorlage 1</a:t>
            </a:r>
            <a:endParaRPr lang="de-CH" sz="2000" dirty="0" smtClean="0">
              <a:solidFill>
                <a:schemeClr val="bg1"/>
              </a:solidFill>
            </a:endParaRPr>
          </a:p>
          <a:p>
            <a:pPr lvl="2"/>
            <a:endParaRPr lang="de-CH" sz="2000" dirty="0">
              <a:solidFill>
                <a:schemeClr val="bg1"/>
              </a:solidFill>
            </a:endParaRPr>
          </a:p>
        </p:txBody>
      </p:sp>
      <p:pic>
        <p:nvPicPr>
          <p:cNvPr id="13" name="Grafik 12" descr="36441435_s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7000"/>
                    </a14:imgEffect>
                    <a14:imgEffect>
                      <a14:saturation sat="80000"/>
                    </a14:imgEffect>
                    <a14:imgEffect>
                      <a14:brightnessContrast bright="15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903" b="20067"/>
          <a:stretch/>
        </p:blipFill>
        <p:spPr bwMode="auto">
          <a:xfrm>
            <a:off x="0" y="0"/>
            <a:ext cx="12192000" cy="1268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3870" y="68243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de-CH" sz="2000" b="1" dirty="0" smtClean="0">
              <a:solidFill>
                <a:schemeClr val="bg1"/>
              </a:solidFill>
            </a:endParaRPr>
          </a:p>
          <a:p>
            <a:pPr lvl="2"/>
            <a:r>
              <a:rPr lang="de-CH" sz="4000" b="1" dirty="0" smtClean="0">
                <a:solidFill>
                  <a:schemeClr val="bg1"/>
                </a:solidFill>
              </a:rPr>
              <a:t>COVID-19-Stundung</a:t>
            </a:r>
          </a:p>
        </p:txBody>
      </p:sp>
      <p:sp>
        <p:nvSpPr>
          <p:cNvPr id="9" name="Inhaltsplatzhalter 11"/>
          <p:cNvSpPr txBox="1">
            <a:spLocks/>
          </p:cNvSpPr>
          <p:nvPr/>
        </p:nvSpPr>
        <p:spPr>
          <a:xfrm>
            <a:off x="846000" y="1436582"/>
            <a:ext cx="11270670" cy="4903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de-CH" sz="2600" b="1" dirty="0"/>
              <a:t>Von der Stundung </a:t>
            </a:r>
            <a:r>
              <a:rPr lang="de-CH" sz="2600" b="1" u="sng" dirty="0"/>
              <a:t>erfasste</a:t>
            </a:r>
            <a:r>
              <a:rPr lang="de-CH" sz="2600" b="1" dirty="0"/>
              <a:t> Forderungen </a:t>
            </a:r>
          </a:p>
          <a:p>
            <a:pPr marL="719138" lvl="1" indent="-2619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sz="2200" dirty="0"/>
              <a:t>Alle </a:t>
            </a:r>
            <a:r>
              <a:rPr lang="de-CH" sz="2200" b="1" dirty="0"/>
              <a:t>vor</a:t>
            </a:r>
            <a:r>
              <a:rPr lang="de-CH" sz="2200" dirty="0"/>
              <a:t> der Bewilligung der Stundung </a:t>
            </a:r>
            <a:r>
              <a:rPr lang="de-CH" sz="2200" u="sng" dirty="0"/>
              <a:t>entstandenen</a:t>
            </a:r>
            <a:r>
              <a:rPr lang="de-CH" sz="2200" dirty="0"/>
              <a:t> </a:t>
            </a:r>
            <a:r>
              <a:rPr lang="de-CH" sz="2200" dirty="0" smtClean="0"/>
              <a:t>("alten") Forderungen </a:t>
            </a:r>
            <a:r>
              <a:rPr lang="de-CH" sz="2200" dirty="0"/>
              <a:t>(Art. 11 Abs. 1)</a:t>
            </a:r>
          </a:p>
          <a:p>
            <a:pPr marL="987425" lvl="2" indent="-268288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de-CH" sz="1800" dirty="0" smtClean="0"/>
              <a:t>Bei Forderungen aus Dauerschuldverträgen (Miete, Leasing) Aufteilung </a:t>
            </a:r>
            <a:r>
              <a:rPr lang="de-CH" sz="1800" u="sng" dirty="0" smtClean="0"/>
              <a:t>vor</a:t>
            </a:r>
            <a:r>
              <a:rPr lang="de-CH" sz="1800" dirty="0" smtClean="0"/>
              <a:t> und nach Stundung </a:t>
            </a:r>
            <a:endParaRPr lang="de-CH" sz="1800" dirty="0"/>
          </a:p>
          <a:p>
            <a:pPr marL="987425" lvl="2" indent="-268288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de-CH" sz="1800" dirty="0" smtClean="0"/>
              <a:t>Solche </a:t>
            </a:r>
            <a:r>
              <a:rPr lang="de-CH" sz="1800" dirty="0"/>
              <a:t>Forderungen dürfen </a:t>
            </a:r>
            <a:r>
              <a:rPr lang="de-CH" sz="1800" u="sng" dirty="0"/>
              <a:t>nicht</a:t>
            </a:r>
            <a:r>
              <a:rPr lang="de-CH" sz="1800" dirty="0"/>
              <a:t> bezahlt werden</a:t>
            </a:r>
          </a:p>
          <a:p>
            <a:pPr marL="719138" lvl="1" indent="-2619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sz="2200" u="sng" dirty="0"/>
              <a:t>Ausgenommene</a:t>
            </a:r>
            <a:r>
              <a:rPr lang="de-CH" sz="2200" dirty="0"/>
              <a:t> ("alte") Forderungen (Art. 11 Abs. 2)</a:t>
            </a:r>
          </a:p>
          <a:p>
            <a:pPr marL="987425" lvl="2" indent="-268288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de-CH" sz="1800" u="sng" dirty="0" err="1"/>
              <a:t>Erstklassforderungen</a:t>
            </a:r>
            <a:r>
              <a:rPr lang="de-CH" sz="1800" dirty="0"/>
              <a:t> (Art. 219 Abs. 4 Erste Klasse SchKG)</a:t>
            </a:r>
          </a:p>
          <a:p>
            <a:pPr marL="1257300" lvl="3" indent="-269875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de-CH" sz="1700" dirty="0"/>
              <a:t>Lohnforderungen der Arbeitnehmer (</a:t>
            </a:r>
            <a:r>
              <a:rPr lang="de-CH" sz="1700" dirty="0" err="1"/>
              <a:t>lit</a:t>
            </a:r>
            <a:r>
              <a:rPr lang="de-CH" sz="1700" dirty="0"/>
              <a:t>. a, </a:t>
            </a:r>
            <a:r>
              <a:rPr lang="de-CH" sz="1700" dirty="0" err="1"/>
              <a:t>a</a:t>
            </a:r>
            <a:r>
              <a:rPr lang="de-CH" sz="1700" baseline="30000" dirty="0" err="1"/>
              <a:t>bis</a:t>
            </a:r>
            <a:r>
              <a:rPr lang="de-CH" sz="1700" dirty="0"/>
              <a:t>, </a:t>
            </a:r>
            <a:r>
              <a:rPr lang="de-CH" sz="1700" dirty="0" err="1"/>
              <a:t>a</a:t>
            </a:r>
            <a:r>
              <a:rPr lang="de-CH" sz="1700" baseline="30000" dirty="0" err="1"/>
              <a:t>ter</a:t>
            </a:r>
            <a:r>
              <a:rPr lang="de-CH" sz="1700" dirty="0"/>
              <a:t>)</a:t>
            </a:r>
          </a:p>
          <a:p>
            <a:pPr marL="1257300" lvl="3" indent="-269875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de-CH" sz="1700" dirty="0"/>
              <a:t>BVG-Forderungen der Vorsorgeeinrichtung (</a:t>
            </a:r>
            <a:r>
              <a:rPr lang="de-CH" sz="1700" dirty="0" err="1"/>
              <a:t>lit</a:t>
            </a:r>
            <a:r>
              <a:rPr lang="de-CH" sz="1700" dirty="0"/>
              <a:t>. b)</a:t>
            </a:r>
          </a:p>
          <a:p>
            <a:pPr marL="1257300" lvl="3" indent="-269875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de-CH" sz="1700" dirty="0"/>
              <a:t>Unterhalts- und Unterstützungsforderungen (</a:t>
            </a:r>
            <a:r>
              <a:rPr lang="de-CH" sz="1700" dirty="0" err="1"/>
              <a:t>lit</a:t>
            </a:r>
            <a:r>
              <a:rPr lang="de-CH" sz="1700" dirty="0"/>
              <a:t>. c)</a:t>
            </a:r>
          </a:p>
          <a:p>
            <a:pPr marL="987425" lvl="2" indent="-268288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de-CH" sz="1800" dirty="0"/>
              <a:t>Für diese kann </a:t>
            </a:r>
            <a:r>
              <a:rPr lang="de-CH" sz="1800" u="sng" dirty="0"/>
              <a:t>auf Pfändung betrieben </a:t>
            </a:r>
            <a:r>
              <a:rPr lang="de-CH" sz="1800" u="sng" dirty="0" smtClean="0"/>
              <a:t>werden</a:t>
            </a:r>
            <a:endParaRPr lang="de-CH" sz="1800" dirty="0" smtClean="0"/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de-CH" sz="2600" b="1" dirty="0" smtClean="0"/>
              <a:t> </a:t>
            </a:r>
            <a:r>
              <a:rPr lang="de-CH" sz="2600" b="1" u="sng" dirty="0" smtClean="0"/>
              <a:t>Nicht</a:t>
            </a:r>
            <a:r>
              <a:rPr lang="de-CH" sz="2600" b="1" dirty="0" smtClean="0"/>
              <a:t> erfasste Forderungen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de-CH" sz="2200" u="sng" dirty="0" smtClean="0"/>
              <a:t>Nach</a:t>
            </a:r>
            <a:r>
              <a:rPr lang="de-CH" sz="2200" dirty="0" smtClean="0"/>
              <a:t> der Stundung entstandene Forderungen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de-CH" sz="2200" dirty="0" smtClean="0"/>
              <a:t>Diese müssen </a:t>
            </a:r>
            <a:r>
              <a:rPr lang="de-CH" sz="2200" u="sng" dirty="0" smtClean="0"/>
              <a:t>bezahlt werden können</a:t>
            </a:r>
            <a:endParaRPr lang="de-CH" sz="2200" u="sng" dirty="0"/>
          </a:p>
          <a:p>
            <a:pPr marL="987425" lvl="1" indent="-268288">
              <a:buFont typeface="Wingdings" panose="05000000000000000000" pitchFamily="2" charset="2"/>
              <a:buChar char="§"/>
            </a:pPr>
            <a:endParaRPr lang="de-CH" dirty="0" smtClean="0"/>
          </a:p>
          <a:p>
            <a:pPr marL="109728" lvl="1" indent="0">
              <a:spcBef>
                <a:spcPts val="1000"/>
              </a:spcBef>
              <a:buNone/>
              <a:tabLst>
                <a:tab pos="987425" algn="l"/>
              </a:tabLst>
            </a:pPr>
            <a:endParaRPr lang="de-CH" sz="2800" b="1" dirty="0" smtClean="0"/>
          </a:p>
          <a:p>
            <a:pPr marL="719138" lvl="1" indent="-269875">
              <a:lnSpc>
                <a:spcPct val="100000"/>
              </a:lnSpc>
              <a:buFont typeface="Wingdings" panose="05000000000000000000" pitchFamily="2" charset="2"/>
              <a:buChar char="§"/>
              <a:tabLst>
                <a:tab pos="987425" algn="l"/>
              </a:tabLst>
            </a:pPr>
            <a:endParaRPr lang="de-CH" sz="2200" dirty="0" smtClean="0"/>
          </a:p>
          <a:p>
            <a:pPr marL="719138" lvl="1" indent="-261938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de-CH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1929E76-94F0-45A9-8E2F-82F495BB84C3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9175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6000" y="1435979"/>
            <a:ext cx="10515600" cy="4795523"/>
          </a:xfrm>
        </p:spPr>
        <p:txBody>
          <a:bodyPr>
            <a:normAutofit lnSpcReduction="10000"/>
          </a:bodyPr>
          <a:lstStyle/>
          <a:p>
            <a:pPr marL="109728">
              <a:lnSpc>
                <a:spcPct val="130000"/>
              </a:lnSpc>
            </a:pPr>
            <a:r>
              <a:rPr lang="de-CH" sz="2600" dirty="0"/>
              <a:t>Ende der Stundung</a:t>
            </a:r>
          </a:p>
          <a:p>
            <a:pPr lvl="1"/>
            <a:r>
              <a:rPr lang="de-CH" dirty="0"/>
              <a:t>Durch </a:t>
            </a:r>
            <a:r>
              <a:rPr lang="de-CH" u="sng" dirty="0"/>
              <a:t>Zeitablauf</a:t>
            </a:r>
            <a:r>
              <a:rPr lang="de-CH" dirty="0"/>
              <a:t> "Auslaufen der Stundung"</a:t>
            </a:r>
            <a:r>
              <a:rPr lang="de-CH" i="1" dirty="0"/>
              <a:t>  </a:t>
            </a:r>
            <a:r>
              <a:rPr lang="de-CH" dirty="0"/>
              <a:t>(Art. 6 Abs. 1, Art. 7 Abs. 1</a:t>
            </a:r>
            <a:r>
              <a:rPr lang="de-CH" dirty="0" smtClean="0"/>
              <a:t>)</a:t>
            </a:r>
          </a:p>
          <a:p>
            <a:pPr lvl="2"/>
            <a:r>
              <a:rPr lang="de-CH" dirty="0" smtClean="0"/>
              <a:t>Unbürokratisch</a:t>
            </a:r>
          </a:p>
          <a:p>
            <a:pPr lvl="2"/>
            <a:r>
              <a:rPr lang="de-CH" dirty="0" smtClean="0"/>
              <a:t>Nur "halbes" Verfahren</a:t>
            </a:r>
            <a:endParaRPr lang="de-CH" dirty="0"/>
          </a:p>
          <a:p>
            <a:pPr lvl="1"/>
            <a:r>
              <a:rPr lang="de-CH" dirty="0"/>
              <a:t>Durch </a:t>
            </a:r>
            <a:r>
              <a:rPr lang="de-CH" u="sng" dirty="0"/>
              <a:t>Übergang ins Nachlassverfahren</a:t>
            </a:r>
          </a:p>
          <a:p>
            <a:pPr lvl="2"/>
            <a:r>
              <a:rPr lang="de-CH" dirty="0" smtClean="0"/>
              <a:t>auf Antrag des Schuldners (Art. 15)</a:t>
            </a:r>
          </a:p>
          <a:p>
            <a:pPr lvl="1"/>
            <a:r>
              <a:rPr lang="de-CH" sz="1800" dirty="0" smtClean="0"/>
              <a:t>Durch </a:t>
            </a:r>
            <a:r>
              <a:rPr lang="de-CH" sz="1800" u="sng" dirty="0" smtClean="0"/>
              <a:t>Widerruf</a:t>
            </a:r>
            <a:r>
              <a:rPr lang="de-CH" sz="1800" dirty="0" smtClean="0"/>
              <a:t> des Gerichts (Art. 7 Abs. 2, Art. 13 Abs. 5) bei</a:t>
            </a:r>
          </a:p>
          <a:p>
            <a:pPr lvl="2"/>
            <a:r>
              <a:rPr lang="de-CH" sz="1600" dirty="0" smtClean="0"/>
              <a:t>falschen Angaben im Gesuch an das Gericht</a:t>
            </a:r>
          </a:p>
          <a:p>
            <a:pPr lvl="2"/>
            <a:r>
              <a:rPr lang="de-CH" sz="1600" dirty="0" smtClean="0"/>
              <a:t>Verstoss gegen die (beschränkte) Verfügungsbefugnis </a:t>
            </a:r>
          </a:p>
          <a:p>
            <a:pPr lvl="2"/>
            <a:r>
              <a:rPr lang="de-CH" sz="1600" dirty="0" smtClean="0"/>
              <a:t>Verstoss gegen Weisungen des Sachwalters</a:t>
            </a:r>
          </a:p>
          <a:p>
            <a:pPr lvl="1"/>
            <a:r>
              <a:rPr lang="de-CH" sz="1800" dirty="0" smtClean="0"/>
              <a:t>Durch </a:t>
            </a:r>
            <a:r>
              <a:rPr lang="de-CH" sz="1800" u="sng" dirty="0" smtClean="0"/>
              <a:t>Konkurseröffnung</a:t>
            </a:r>
            <a:r>
              <a:rPr lang="de-CH" sz="1800" dirty="0" smtClean="0"/>
              <a:t> (Art. 11 Abs. 3, Art. 13 Abs. 5)</a:t>
            </a:r>
          </a:p>
          <a:p>
            <a:pPr lvl="2"/>
            <a:r>
              <a:rPr lang="de-CH" sz="1600" dirty="0" smtClean="0"/>
              <a:t>bei Zahlung "alter" Forderungen</a:t>
            </a:r>
          </a:p>
          <a:p>
            <a:pPr lvl="2"/>
            <a:r>
              <a:rPr lang="de-CH" sz="1600" dirty="0" smtClean="0"/>
              <a:t>bei Verstoss gegen die (beschränkte) Verfügungsbefugnis </a:t>
            </a:r>
          </a:p>
          <a:p>
            <a:pPr lvl="2"/>
            <a:r>
              <a:rPr lang="de-CH" sz="1600" dirty="0" smtClean="0"/>
              <a:t>zur Erhaltung des </a:t>
            </a:r>
            <a:r>
              <a:rPr lang="de-CH" sz="1600" dirty="0" err="1" smtClean="0"/>
              <a:t>schuldnerischen</a:t>
            </a:r>
            <a:r>
              <a:rPr lang="de-CH" sz="1600" dirty="0" smtClean="0"/>
              <a:t> Vermögens</a:t>
            </a:r>
          </a:p>
          <a:p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D56F343-D7CE-4681-BA58-1546E86FB45F}" type="slidenum">
              <a:rPr lang="de-CH" smtClean="0"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949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6000" y="1435979"/>
            <a:ext cx="10515600" cy="4795523"/>
          </a:xfrm>
        </p:spPr>
        <p:txBody>
          <a:bodyPr>
            <a:normAutofit lnSpcReduction="10000"/>
          </a:bodyPr>
          <a:lstStyle/>
          <a:p>
            <a:pPr marL="109728">
              <a:lnSpc>
                <a:spcPct val="130000"/>
              </a:lnSpc>
            </a:pPr>
            <a:r>
              <a:rPr lang="de-CH" sz="2600" dirty="0"/>
              <a:t>Vorteile für den Schuldner</a:t>
            </a:r>
          </a:p>
          <a:p>
            <a:pPr lvl="1"/>
            <a:r>
              <a:rPr lang="de-CH" sz="2100" dirty="0" smtClean="0"/>
              <a:t>Organe erfüllen ihre Handlungspflichten </a:t>
            </a:r>
            <a:r>
              <a:rPr lang="de-CH" sz="2100" dirty="0"/>
              <a:t>gemäss </a:t>
            </a:r>
            <a:r>
              <a:rPr lang="de-CH" sz="2100" dirty="0" smtClean="0"/>
              <a:t>Art. </a:t>
            </a:r>
            <a:r>
              <a:rPr lang="de-CH" sz="2100" dirty="0"/>
              <a:t>725 </a:t>
            </a:r>
            <a:r>
              <a:rPr lang="de-CH" sz="2100" dirty="0" smtClean="0"/>
              <a:t>Abs. 2 OR (</a:t>
            </a:r>
            <a:r>
              <a:rPr lang="de-CH" sz="2100" dirty="0"/>
              <a:t>Art. 8)</a:t>
            </a:r>
          </a:p>
          <a:p>
            <a:pPr lvl="1"/>
            <a:r>
              <a:rPr lang="de-CH" sz="2100" dirty="0" smtClean="0"/>
              <a:t>in Bezug auf die (meisten</a:t>
            </a:r>
            <a:r>
              <a:rPr lang="de-CH" sz="2100" dirty="0"/>
              <a:t>) "alten" Forderungen (Art. 12 Abs. 1</a:t>
            </a:r>
            <a:r>
              <a:rPr lang="de-CH" sz="2100" dirty="0" smtClean="0"/>
              <a:t>): </a:t>
            </a:r>
            <a:r>
              <a:rPr lang="de-CH" sz="2100" dirty="0"/>
              <a:t>Schutz vor Betreibungen </a:t>
            </a:r>
            <a:r>
              <a:rPr lang="de-CH" sz="2100" dirty="0" smtClean="0"/>
              <a:t> vor </a:t>
            </a:r>
            <a:r>
              <a:rPr lang="de-CH" sz="2100" dirty="0"/>
              <a:t>Konkurseröffnung </a:t>
            </a:r>
          </a:p>
          <a:p>
            <a:pPr lvl="1"/>
            <a:r>
              <a:rPr lang="de-CH" sz="2100" dirty="0"/>
              <a:t>"Freispielen" von Liquidität zufolge</a:t>
            </a:r>
          </a:p>
          <a:p>
            <a:pPr lvl="2"/>
            <a:r>
              <a:rPr lang="de-CH" sz="1900" dirty="0"/>
              <a:t>Zahlungsverbot für "alte" Forderungen (Art. 11 Abs. 3)</a:t>
            </a:r>
          </a:p>
          <a:p>
            <a:pPr lvl="2"/>
            <a:r>
              <a:rPr lang="de-CH" sz="1900" dirty="0"/>
              <a:t>Wegfall von generellen </a:t>
            </a:r>
            <a:r>
              <a:rPr lang="de-CH" sz="1900" dirty="0" smtClean="0"/>
              <a:t>Debitorenzessionen </a:t>
            </a:r>
            <a:r>
              <a:rPr lang="de-CH" sz="1900" dirty="0"/>
              <a:t>für nach der Stundung entstehende </a:t>
            </a:r>
            <a:r>
              <a:rPr lang="de-CH" sz="1900" dirty="0" smtClean="0"/>
              <a:t/>
            </a:r>
            <a:br>
              <a:rPr lang="de-CH" sz="1900" dirty="0" smtClean="0"/>
            </a:br>
            <a:r>
              <a:rPr lang="de-CH" sz="1900" dirty="0" smtClean="0"/>
              <a:t>Debitor-</a:t>
            </a:r>
            <a:r>
              <a:rPr lang="de-CH" sz="1900" dirty="0"/>
              <a:t>/Kundenforderungen (Art. 12. Abs. 4)</a:t>
            </a:r>
          </a:p>
          <a:p>
            <a:pPr lvl="2"/>
            <a:r>
              <a:rPr lang="de-CH" sz="1900" dirty="0"/>
              <a:t>Bürgschaftskredite können auch noch </a:t>
            </a:r>
            <a:r>
              <a:rPr lang="de-CH" sz="1900" u="sng" dirty="0"/>
              <a:t>während</a:t>
            </a:r>
            <a:r>
              <a:rPr lang="de-CH" sz="1900" dirty="0"/>
              <a:t> der COVID-19-Stundung bezogen werden (</a:t>
            </a:r>
            <a:r>
              <a:rPr lang="de-CH" sz="1900" u="sng" dirty="0"/>
              <a:t>keine</a:t>
            </a:r>
            <a:r>
              <a:rPr lang="de-CH" sz="1900" dirty="0"/>
              <a:t> Einschränkung von Art. 3 Abs. 1 </a:t>
            </a:r>
            <a:r>
              <a:rPr lang="de-CH" sz="1900" dirty="0" err="1"/>
              <a:t>lit</a:t>
            </a:r>
            <a:r>
              <a:rPr lang="de-CH" sz="1900" dirty="0"/>
              <a:t>. b Solidarbürgschafts-VO)</a:t>
            </a:r>
          </a:p>
          <a:p>
            <a:pPr lvl="1"/>
            <a:r>
              <a:rPr lang="de-CH" sz="2100" dirty="0"/>
              <a:t>"Luftholen", um Sanierungsmassnahmen umzusetzen und Gespräche mit </a:t>
            </a:r>
            <a:r>
              <a:rPr lang="de-CH" sz="2100" dirty="0" smtClean="0"/>
              <a:t>Geschäfts- /Vertragspartnern </a:t>
            </a:r>
            <a:r>
              <a:rPr lang="de-CH" sz="2100" dirty="0"/>
              <a:t>zu führen</a:t>
            </a:r>
          </a:p>
          <a:p>
            <a:pPr lvl="1"/>
            <a:r>
              <a:rPr lang="de-CH" sz="2100" dirty="0" smtClean="0"/>
              <a:t>Optional: Sachwalter </a:t>
            </a:r>
            <a:r>
              <a:rPr lang="de-CH" sz="2100" dirty="0"/>
              <a:t>als Unterstützung</a:t>
            </a:r>
          </a:p>
          <a:p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D56F343-D7CE-4681-BA58-1546E86FB45F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438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46000" y="1436190"/>
            <a:ext cx="10515600" cy="4920160"/>
          </a:xfrm>
        </p:spPr>
        <p:txBody>
          <a:bodyPr>
            <a:normAutofit fontScale="92500" lnSpcReduction="10000"/>
          </a:bodyPr>
          <a:lstStyle/>
          <a:p>
            <a:pPr marL="109728">
              <a:lnSpc>
                <a:spcPct val="130000"/>
              </a:lnSpc>
            </a:pPr>
            <a:r>
              <a:rPr lang="de-CH" dirty="0"/>
              <a:t>Wichtige "Schnittstellen"</a:t>
            </a:r>
          </a:p>
          <a:p>
            <a:pPr lvl="1"/>
            <a:r>
              <a:rPr lang="de-CH" u="sng" dirty="0"/>
              <a:t>Überlegung</a:t>
            </a:r>
            <a:r>
              <a:rPr lang="de-CH" dirty="0"/>
              <a:t>: Tauglichkeit hängt </a:t>
            </a:r>
            <a:r>
              <a:rPr lang="de-CH" u="sng" dirty="0"/>
              <a:t>massgeblich</a:t>
            </a:r>
            <a:r>
              <a:rPr lang="de-CH" dirty="0"/>
              <a:t> davon ab, dass Schnittstellenprobleme vermieden werden können</a:t>
            </a:r>
          </a:p>
          <a:p>
            <a:pPr lvl="1"/>
            <a:r>
              <a:rPr lang="de-CH" dirty="0" smtClean="0"/>
              <a:t>Welche "Schnittstellen"?</a:t>
            </a:r>
            <a:endParaRPr lang="de-CH" dirty="0"/>
          </a:p>
          <a:p>
            <a:pPr lvl="2"/>
            <a:r>
              <a:rPr lang="de-CH" dirty="0"/>
              <a:t>Gesuch um COVID-19-Stundung </a:t>
            </a:r>
            <a:r>
              <a:rPr lang="de-CH" u="sng" dirty="0"/>
              <a:t>erfüllt die gesellschafts-rechtlichen Handlungspflichten </a:t>
            </a:r>
            <a:r>
              <a:rPr lang="de-CH" dirty="0"/>
              <a:t>(Art. 725 Abs. 2 OR; Art. 8 COVID-19 VO Insolvenzrecht)</a:t>
            </a:r>
          </a:p>
          <a:p>
            <a:pPr marL="1440000" lvl="3" indent="0">
              <a:buNone/>
            </a:pPr>
            <a:r>
              <a:rPr lang="de-CH" dirty="0" smtClean="0"/>
              <a:t>Haftungsstopp </a:t>
            </a:r>
            <a:r>
              <a:rPr lang="de-CH" dirty="0"/>
              <a:t>für die Organe</a:t>
            </a:r>
          </a:p>
          <a:p>
            <a:pPr marL="1440000" lvl="3" indent="0">
              <a:buNone/>
            </a:pPr>
            <a:r>
              <a:rPr lang="de-CH" dirty="0" smtClean="0"/>
              <a:t>Gleichlauf </a:t>
            </a:r>
            <a:r>
              <a:rPr lang="de-CH" dirty="0"/>
              <a:t>von Interessen des Unternehmens/Organe</a:t>
            </a:r>
          </a:p>
          <a:p>
            <a:pPr lvl="2"/>
            <a:r>
              <a:rPr lang="de-CH" dirty="0"/>
              <a:t>COVID-19-Stundung eröffnet </a:t>
            </a:r>
            <a:r>
              <a:rPr lang="de-CH" u="sng" dirty="0"/>
              <a:t>Ansprüche der Arbeitnehmer auf Insolvenzentschädigung </a:t>
            </a:r>
            <a:r>
              <a:rPr lang="de-CH" dirty="0"/>
              <a:t>(Art. 19 COVID-19 VO </a:t>
            </a:r>
            <a:r>
              <a:rPr lang="de-CH" dirty="0" smtClean="0"/>
              <a:t>Insolvenzrecht</a:t>
            </a:r>
            <a:r>
              <a:rPr lang="de-CH" dirty="0"/>
              <a:t>; Ergänzung von Art. 58 AVIG)</a:t>
            </a:r>
          </a:p>
          <a:p>
            <a:pPr marL="1440000" lvl="2" indent="0">
              <a:buNone/>
            </a:pPr>
            <a:r>
              <a:rPr lang="de-CH" sz="1800" dirty="0" smtClean="0"/>
              <a:t>Arbeitnehmer </a:t>
            </a:r>
            <a:r>
              <a:rPr lang="de-CH" sz="1800" dirty="0"/>
              <a:t>erleiden keinen Nachteil</a:t>
            </a:r>
          </a:p>
          <a:p>
            <a:pPr lvl="2"/>
            <a:r>
              <a:rPr lang="de-CH" u="sng" dirty="0"/>
              <a:t>Wechsel</a:t>
            </a:r>
            <a:r>
              <a:rPr lang="de-CH" dirty="0"/>
              <a:t> von COVID-19-Stundung </a:t>
            </a:r>
            <a:r>
              <a:rPr lang="de-CH" u="sng" dirty="0"/>
              <a:t>in Nachlassstundung jederzeit möglich </a:t>
            </a:r>
            <a:r>
              <a:rPr lang="de-CH" dirty="0"/>
              <a:t>(Art. 15 COVID-19-VO Insolvenzrecht)</a:t>
            </a:r>
          </a:p>
          <a:p>
            <a:pPr marL="1440000" lvl="3" indent="0">
              <a:buNone/>
            </a:pPr>
            <a:r>
              <a:rPr lang="de-CH" dirty="0" smtClean="0"/>
              <a:t>Durchlässigkeit </a:t>
            </a:r>
            <a:r>
              <a:rPr lang="de-CH" dirty="0"/>
              <a:t>der </a:t>
            </a:r>
            <a:r>
              <a:rPr lang="de-CH" dirty="0" smtClean="0"/>
              <a:t>Insolvenzregime</a:t>
            </a:r>
          </a:p>
          <a:p>
            <a:pPr marL="1440000" lvl="3" indent="0">
              <a:buNone/>
            </a:pPr>
            <a:r>
              <a:rPr lang="de-CH" dirty="0" smtClean="0"/>
              <a:t>Nahtloser Anschluss zum Abschluss eines Nachlassvertrages möglich</a:t>
            </a:r>
            <a:endParaRPr lang="de-CH" dirty="0"/>
          </a:p>
          <a:p>
            <a:endParaRPr lang="de-CH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F97BE8F-BA5E-4212-B1C1-3930CEF181CA}" type="slidenum">
              <a:rPr lang="de-CH" smtClean="0"/>
              <a:t>9</a:t>
            </a:fld>
            <a:endParaRPr lang="de-CH" dirty="0"/>
          </a:p>
        </p:txBody>
      </p:sp>
      <p:sp>
        <p:nvSpPr>
          <p:cNvPr id="4" name="Pfeil nach rechts 3"/>
          <p:cNvSpPr/>
          <p:nvPr/>
        </p:nvSpPr>
        <p:spPr>
          <a:xfrm>
            <a:off x="2002317" y="3711842"/>
            <a:ext cx="232962" cy="121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Pfeil nach rechts 4"/>
          <p:cNvSpPr/>
          <p:nvPr/>
        </p:nvSpPr>
        <p:spPr>
          <a:xfrm>
            <a:off x="2002317" y="4009244"/>
            <a:ext cx="232962" cy="121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Pfeil nach rechts 5"/>
          <p:cNvSpPr/>
          <p:nvPr/>
        </p:nvSpPr>
        <p:spPr>
          <a:xfrm>
            <a:off x="2010961" y="4858656"/>
            <a:ext cx="232962" cy="121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Pfeil nach rechts 6"/>
          <p:cNvSpPr/>
          <p:nvPr/>
        </p:nvSpPr>
        <p:spPr>
          <a:xfrm>
            <a:off x="2010961" y="5766897"/>
            <a:ext cx="232962" cy="121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Pfeil nach rechts 7"/>
          <p:cNvSpPr/>
          <p:nvPr/>
        </p:nvSpPr>
        <p:spPr>
          <a:xfrm>
            <a:off x="2020513" y="6048169"/>
            <a:ext cx="232962" cy="121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717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 marL="90488" indent="0">
          <a:lnSpc>
            <a:spcPct val="120000"/>
          </a:lnSpc>
          <a:buNone/>
          <a:defRPr sz="2600" u="sng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1219</Words>
  <Application>Microsoft Office PowerPoint</Application>
  <PresentationFormat>Breitbild</PresentationFormat>
  <Paragraphs>165</Paragraphs>
  <Slides>11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Humnst777 BT</vt:lpstr>
      <vt:lpstr>Wingdings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weiter nach dem 20. April 2020?</dc:title>
  <dc:creator>Mazzei Doriana</dc:creator>
  <cp:lastModifiedBy>Lorandi Franco</cp:lastModifiedBy>
  <cp:revision>127</cp:revision>
  <cp:lastPrinted>2020-04-29T09:59:38Z</cp:lastPrinted>
  <dcterms:created xsi:type="dcterms:W3CDTF">2020-04-14T08:14:09Z</dcterms:created>
  <dcterms:modified xsi:type="dcterms:W3CDTF">2020-05-05T19:59:27Z</dcterms:modified>
</cp:coreProperties>
</file>